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notesSlides/notesSlide2.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3.xml" ContentType="application/vnd.openxmlformats-officedocument.presentationml.notesSlide+xml"/>
  <Override PartName="/ppt/media/image1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4.jpeg" ContentType="image/jpeg"/>
  <Override PartName="/ppt/notesSlides/notesSlide7.xml" ContentType="application/vnd.openxmlformats-officedocument.presentationml.notesSlide+xml"/>
  <Override PartName="/ppt/media/image15.jpeg" ContentType="image/jpeg"/>
  <Override PartName="/ppt/notesSlides/notesSlide8.xml" ContentType="application/vnd.openxmlformats-officedocument.presentationml.notesSlide+xml"/>
  <Override PartName="/ppt/media/image16.jpeg" ContentType="image/jpeg"/>
  <Override PartName="/ppt/notesSlides/notesSlide9.xml" ContentType="application/vnd.openxmlformats-officedocument.presentationml.notesSlide+xml"/>
  <Override PartName="/ppt/media/image17.jpeg" ContentType="image/jpeg"/>
  <Override PartName="/ppt/notesSlides/notesSlide10.xml" ContentType="application/vnd.openxmlformats-officedocument.presentationml.notesSlide+xml"/>
  <Override PartName="/ppt/media/image18.jpeg" ContentType="image/jpeg"/>
  <Override PartName="/ppt/notesSlides/notesSlide11.xml" ContentType="application/vnd.openxmlformats-officedocument.presentationml.notesSlide+xml"/>
  <Override PartName="/ppt/media/image19.jpeg" ContentType="image/jpeg"/>
  <Override PartName="/ppt/notesSlides/notesSlide12.xml" ContentType="application/vnd.openxmlformats-officedocument.presentationml.notesSlide+xml"/>
  <Override PartName="/ppt/media/image20.jpeg" ContentType="image/jpeg"/>
  <Override PartName="/ppt/notesSlides/notesSlide13.xml" ContentType="application/vnd.openxmlformats-officedocument.presentationml.notesSlide+xml"/>
  <Override PartName="/ppt/media/image21.jpeg" ContentType="image/jpeg"/>
  <Override PartName="/ppt/media/image22.jpeg" ContentType="image/jpeg"/>
  <Override PartName="/ppt/notesSlides/notesSlide14.xml" ContentType="application/vnd.openxmlformats-officedocument.presentationml.notesSlide+xml"/>
  <Override PartName="/ppt/media/image23.jpeg" ContentType="image/jpeg"/>
  <Override PartName="/ppt/notesSlides/notesSlide15.xml" ContentType="application/vnd.openxmlformats-officedocument.presentationml.notesSlide+xml"/>
  <Override PartName="/ppt/media/image24.jpeg" ContentType="image/jpeg"/>
  <Override PartName="/ppt/notesSlides/notesSlide16.xml" ContentType="application/vnd.openxmlformats-officedocument.presentationml.notesSlide+xml"/>
  <Override PartName="/ppt/media/image25.jpeg" ContentType="image/jpeg"/>
  <Override PartName="/ppt/notesSlides/notesSlide17.xml" ContentType="application/vnd.openxmlformats-officedocument.presentationml.notesSlide+xml"/>
  <Override PartName="/ppt/media/image26.jpeg" ContentType="image/jpeg"/>
  <Override PartName="/ppt/notesSlides/notesSlide18.xml" ContentType="application/vnd.openxmlformats-officedocument.presentationml.notesSlide+xml"/>
  <Override PartName="/ppt/media/image27.jpeg" ContentType="image/jpeg"/>
  <Override PartName="/ppt/notesSlides/notesSlide19.xml" ContentType="application/vnd.openxmlformats-officedocument.presentationml.notesSlide+xml"/>
  <Override PartName="/ppt/media/image28.jpeg" ContentType="image/jpeg"/>
  <Override PartName="/ppt/notesSlides/notesSlide20.xml" ContentType="application/vnd.openxmlformats-officedocument.presentationml.notesSlide+xml"/>
  <Override PartName="/ppt/media/image29.jpeg" ContentType="image/jpeg"/>
  <Override PartName="/ppt/notesSlides/notesSlide21.xml" ContentType="application/vnd.openxmlformats-officedocument.presentationml.notesSlide+xml"/>
  <Override PartName="/ppt/media/image30.jpeg" ContentType="image/jpeg"/>
  <Override PartName="/ppt/notesSlides/notesSlide22.xml" ContentType="application/vnd.openxmlformats-officedocument.presentationml.notesSlide+xml"/>
  <Override PartName="/ppt/media/image31.jpeg" ContentType="image/jpeg"/>
  <Override PartName="/ppt/notesSlides/notesSlide23.xml" ContentType="application/vnd.openxmlformats-officedocument.presentationml.notesSlide+xml"/>
  <Override PartName="/ppt/media/image32.jpeg" ContentType="image/jpeg"/>
  <Override PartName="/ppt/notesSlides/notesSlide24.xml" ContentType="application/vnd.openxmlformats-officedocument.presentationml.notesSlide+xml"/>
  <Override PartName="/ppt/media/image3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51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51.5 B-Cell Receptors and T-Cell Receptors Have Transmembrane Domains and Antigen-Binding Sites.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sldImg"/>
          </p:nvPr>
        </p:nvSpPr>
        <p:spPr>
          <a:prstGeom prst="rect">
            <a:avLst/>
          </a:prstGeom>
        </p:spPr>
        <p:txBody>
          <a:bodyPr/>
          <a:lstStyle/>
          <a:p>
            <a:pPr/>
          </a:p>
        </p:txBody>
      </p:sp>
      <p:sp>
        <p:nvSpPr>
          <p:cNvPr id="634" name="Shape 63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Table 51.3 Five Classes of Immunoglobulins.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sldImg"/>
          </p:nvPr>
        </p:nvSpPr>
        <p:spPr>
          <a:prstGeom prst="rect">
            <a:avLst/>
          </a:prstGeom>
        </p:spPr>
        <p:txBody>
          <a:bodyPr/>
          <a:lstStyle/>
          <a:p>
            <a:pPr/>
          </a:p>
        </p:txBody>
      </p:sp>
      <p:sp>
        <p:nvSpPr>
          <p:cNvPr id="658" name="Shape 65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51.6 Most Antigens Have Multiple Epitopes for B-Cell Receptors and T-Cell Receptors.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51.7 The Variable Regions of B-Cell Receptors and T-Cell Receptors Face Away from the Plasma Membrane.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51.8 As B Cells Mature, Immunoglobulin-Gene Segments Recombine to Form a Single Gene.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51.9 The Clonal Selection Theory.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sldImg"/>
          </p:nvPr>
        </p:nvSpPr>
        <p:spPr>
          <a:prstGeom prst="rect">
            <a:avLst/>
          </a:prstGeom>
        </p:spPr>
        <p:txBody>
          <a:bodyPr/>
          <a:lstStyle/>
          <a:p>
            <a:pPr/>
          </a:p>
        </p:txBody>
      </p:sp>
      <p:sp>
        <p:nvSpPr>
          <p:cNvPr id="769" name="Shape 76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51.10 MHC Structure Promotes Peptide Binding.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51.11  Dendritic Cells Present Antigens.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sldImg"/>
          </p:nvPr>
        </p:nvSpPr>
        <p:spPr>
          <a:prstGeom prst="rect">
            <a:avLst/>
          </a:prstGeom>
        </p:spPr>
        <p:txBody>
          <a:bodyPr/>
          <a:lstStyle/>
          <a:p>
            <a:pPr/>
          </a:p>
        </p:txBody>
      </p:sp>
      <p:sp>
        <p:nvSpPr>
          <p:cNvPr id="829" name="Shape 82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51.12 T Cells Are Activated by Interacting with MHC–Peptide Complexes.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0" name="Shape 870"/>
          <p:cNvSpPr/>
          <p:nvPr>
            <p:ph type="sldImg"/>
          </p:nvPr>
        </p:nvSpPr>
        <p:spPr>
          <a:prstGeom prst="rect">
            <a:avLst/>
          </a:prstGeom>
        </p:spPr>
        <p:txBody>
          <a:bodyPr/>
          <a:lstStyle/>
          <a:p>
            <a:pPr/>
          </a:p>
        </p:txBody>
      </p:sp>
      <p:sp>
        <p:nvSpPr>
          <p:cNvPr id="871" name="Shape 87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51.13 Lymphocytes Exist in Two States: Inactive and Activated.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51.1 Comparison of Innate and Adaptive Immune Systems.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Shape 895"/>
          <p:cNvSpPr/>
          <p:nvPr>
            <p:ph type="sldImg"/>
          </p:nvPr>
        </p:nvSpPr>
        <p:spPr>
          <a:prstGeom prst="rect">
            <a:avLst/>
          </a:prstGeom>
        </p:spPr>
        <p:txBody>
          <a:bodyPr/>
          <a:lstStyle/>
          <a:p>
            <a:pPr/>
          </a:p>
        </p:txBody>
      </p:sp>
      <p:sp>
        <p:nvSpPr>
          <p:cNvPr id="896" name="Shape 8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51.14 B Cells Are Activated by Binding to Antigens and Interacting with Helper T Cells.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Shape 928"/>
          <p:cNvSpPr/>
          <p:nvPr>
            <p:ph type="sldImg"/>
          </p:nvPr>
        </p:nvSpPr>
        <p:spPr>
          <a:prstGeom prst="rect">
            <a:avLst/>
          </a:prstGeom>
        </p:spPr>
        <p:txBody>
          <a:bodyPr/>
          <a:lstStyle/>
          <a:p>
            <a:pPr/>
          </a:p>
        </p:txBody>
      </p:sp>
      <p:sp>
        <p:nvSpPr>
          <p:cNvPr id="929" name="Shape 92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51.15 The Humoral Response Eliminates Extracellular Pathogens.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7" name="Shape 967"/>
          <p:cNvSpPr/>
          <p:nvPr>
            <p:ph type="sldImg"/>
          </p:nvPr>
        </p:nvSpPr>
        <p:spPr>
          <a:prstGeom prst="rect">
            <a:avLst/>
          </a:prstGeom>
        </p:spPr>
        <p:txBody>
          <a:bodyPr/>
          <a:lstStyle/>
          <a:p>
            <a:pPr/>
          </a:p>
        </p:txBody>
      </p:sp>
      <p:sp>
        <p:nvSpPr>
          <p:cNvPr id="968" name="Shape 96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51.16 The Cell-Mediated Response Eliminates Intracellular Pathogens.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51.17 The Secondary Immune Response Is Faster and Stronger than the Primary Response.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0" name="Shape 1010"/>
          <p:cNvSpPr/>
          <p:nvPr>
            <p:ph type="sldImg"/>
          </p:nvPr>
        </p:nvSpPr>
        <p:spPr>
          <a:prstGeom prst="rect">
            <a:avLst/>
          </a:prstGeom>
        </p:spPr>
        <p:txBody>
          <a:bodyPr/>
          <a:lstStyle/>
          <a:p>
            <a:pPr/>
          </a:p>
        </p:txBody>
      </p:sp>
      <p:sp>
        <p:nvSpPr>
          <p:cNvPr id="1011" name="Shape 101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51.4 Activation and Function of Adaptive Immune System Cells.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 The Body Protects Openings.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similar immune system and organ rejection.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sponges can do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51.2 Toll Protein Is Critical to Immune Response.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51.3 The Inflammatory Response of Innate Immunity Has Many Elements.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51.2 The Innate Immune System.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51.4 Lymphocytes Are Formed, Activated, and Transported in the Immune System.</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2" y="9460089"/>
            <a:ext cx="4118187" cy="30286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33" name="Shape 133"/>
          <p:cNvSpPr/>
          <p:nvPr>
            <p:ph type="title"/>
          </p:nvPr>
        </p:nvSpPr>
        <p:spPr>
          <a:xfrm>
            <a:off x="76200" y="88900"/>
            <a:ext cx="7975600" cy="1219200"/>
          </a:xfrm>
          <a:prstGeom prst="rect">
            <a:avLst/>
          </a:prstGeom>
        </p:spPr>
        <p:txBody>
          <a:bodyPr anchor="t">
            <a:noAutofit/>
          </a:bodyPr>
          <a:lstStyle>
            <a:lvl1pPr algn="l">
              <a:defRPr sz="4800">
                <a:latin typeface="Gill Sans"/>
                <a:ea typeface="Gill Sans"/>
                <a:cs typeface="Gill Sans"/>
                <a:sym typeface="Gill Sans"/>
              </a:defRPr>
            </a:lvl1pPr>
          </a:lstStyle>
          <a:p>
            <a:pPr/>
            <a:r>
              <a:t>Title Text</a:t>
            </a:r>
          </a:p>
        </p:txBody>
      </p:sp>
      <p:sp>
        <p:nvSpPr>
          <p:cNvPr id="134" name="Shape 134"/>
          <p:cNvSpPr/>
          <p:nvPr>
            <p:ph type="body" idx="1"/>
          </p:nvPr>
        </p:nvSpPr>
        <p:spPr>
          <a:xfrm>
            <a:off x="1270000" y="1447800"/>
            <a:ext cx="10464800" cy="70358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sldNum" sz="quarter" idx="2"/>
          </p:nvPr>
        </p:nvSpPr>
        <p:spPr>
          <a:xfrm>
            <a:off x="12319000" y="9156700"/>
            <a:ext cx="342900"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sp>
        <p:nvSpPr>
          <p:cNvPr id="142" name="Shape 142"/>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pPr/>
            <a:r>
              <a:t>Title Text</a:t>
            </a:r>
          </a:p>
        </p:txBody>
      </p:sp>
      <p:sp>
        <p:nvSpPr>
          <p:cNvPr id="143" name="Shape 143"/>
          <p:cNvSpPr/>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jpe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jpe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3.jpe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jpeg"/><Relationship Id="rId4" Type="http://schemas.openxmlformats.org/officeDocument/2006/relationships/image" Target="../media/image37.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4.jpeg"/><Relationship Id="rId4" Type="http://schemas.openxmlformats.org/officeDocument/2006/relationships/image" Target="../media/image5.jpe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Adaptive_immunity.html" TargetMode="External"/><Relationship Id="rId3" Type="http://schemas.openxmlformats.org/officeDocument/2006/relationships/image" Target="../media/image28.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jpe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3.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6.jpeg"/><Relationship Id="rId4" Type="http://schemas.openxmlformats.org/officeDocument/2006/relationships/image" Target="../media/image8.png"/></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AdaptiveImmuneResponse.html" TargetMode="External"/><Relationship Id="rId3" Type="http://schemas.openxmlformats.org/officeDocument/2006/relationships/image" Target="../media/image28.pn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 Id="rId3" Type="http://schemas.openxmlformats.org/officeDocument/2006/relationships/image" Target="../media/image9.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 Id="rId3" Type="http://schemas.openxmlformats.org/officeDocument/2006/relationships/image" Target="../media/image11.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 Id="rId3" Type="http://schemas.openxmlformats.org/officeDocument/2006/relationships/image" Target="../media/image12.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innate_immunity.html" TargetMode="External"/><Relationship Id="rId3" Type="http://schemas.openxmlformats.org/officeDocument/2006/relationships/image" Target="../media/image2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 Id="rId3" Type="http://schemas.openxmlformats.org/officeDocument/2006/relationships/image" Target="../media/image3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 Id="rId3" Type="http://schemas.openxmlformats.org/officeDocument/2006/relationships/image" Target="../media/image3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jpe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InflammatoryResponse.html" TargetMode="External"/><Relationship Id="rId3" Type="http://schemas.openxmlformats.org/officeDocument/2006/relationships/image" Target="../media/image28.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jpeg"/><Relationship Id="rId4" Type="http://schemas.openxmlformats.org/officeDocument/2006/relationships/image" Target="../media/image22.jpe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jpe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jpe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ctrTitle"/>
          </p:nvPr>
        </p:nvSpPr>
        <p:spPr>
          <a:prstGeom prst="rect">
            <a:avLst/>
          </a:prstGeom>
        </p:spPr>
        <p:txBody>
          <a:bodyPr/>
          <a:lstStyle/>
          <a:p>
            <a:pPr/>
            <a:r>
              <a:t>FISH270</a:t>
            </a:r>
          </a:p>
        </p:txBody>
      </p:sp>
      <p:sp>
        <p:nvSpPr>
          <p:cNvPr id="154" name="Shape 154"/>
          <p:cNvSpPr/>
          <p:nvPr>
            <p:ph type="subTitle" sz="quarter" idx="1"/>
          </p:nvPr>
        </p:nvSpPr>
        <p:spPr>
          <a:prstGeom prst="rect">
            <a:avLst/>
          </a:prstGeom>
        </p:spPr>
        <p:txBody>
          <a:bodyPr/>
          <a:lstStyle/>
          <a:p>
            <a:pPr/>
            <a:r>
              <a:t>Lecture 10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download_springer_com_static_pdf_355_art_253A10_1007_252Fs00360-011-0605-z_pdf_auth66_1406747460_dafe712ee39d889f4d4a7bb08f730ecf_ext__pdf.jp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5" name="51_11_dendritic_cells_U.jpg"/>
          <p:cNvPicPr>
            <a:picLocks noChangeAspect="1"/>
          </p:cNvPicPr>
          <p:nvPr/>
        </p:nvPicPr>
        <p:blipFill>
          <a:blip r:embed="rId3">
            <a:extLst/>
          </a:blip>
          <a:srcRect l="0" t="0" r="0" b="2482"/>
          <a:stretch>
            <a:fillRect/>
          </a:stretch>
        </p:blipFill>
        <p:spPr>
          <a:xfrm>
            <a:off x="2205848" y="194168"/>
            <a:ext cx="8593104" cy="9132713"/>
          </a:xfrm>
          <a:prstGeom prst="rect">
            <a:avLst/>
          </a:prstGeom>
          <a:ln w="12700">
            <a:miter lim="400000"/>
          </a:ln>
        </p:spPr>
      </p:pic>
      <p:sp>
        <p:nvSpPr>
          <p:cNvPr id="776" name="Shape 77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51.11</a:t>
            </a:r>
          </a:p>
        </p:txBody>
      </p:sp>
      <p:sp>
        <p:nvSpPr>
          <p:cNvPr id="777" name="Shape 777"/>
          <p:cNvSpPr/>
          <p:nvPr/>
        </p:nvSpPr>
        <p:spPr>
          <a:xfrm>
            <a:off x="5976337" y="1065670"/>
            <a:ext cx="1052539"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Antigen</a:t>
            </a:r>
          </a:p>
        </p:txBody>
      </p:sp>
      <p:sp>
        <p:nvSpPr>
          <p:cNvPr id="778" name="Shape 778"/>
          <p:cNvSpPr/>
          <p:nvPr/>
        </p:nvSpPr>
        <p:spPr>
          <a:xfrm>
            <a:off x="5181600" y="3057031"/>
            <a:ext cx="1099394" cy="5475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Antigen</a:t>
            </a:r>
            <a:br/>
            <a:r>
              <a:t>fragment</a:t>
            </a:r>
          </a:p>
        </p:txBody>
      </p:sp>
      <p:sp>
        <p:nvSpPr>
          <p:cNvPr id="779" name="Shape 779"/>
          <p:cNvSpPr/>
          <p:nvPr/>
        </p:nvSpPr>
        <p:spPr>
          <a:xfrm>
            <a:off x="4664568" y="4314613"/>
            <a:ext cx="1691607" cy="8112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Major histo-</a:t>
            </a:r>
            <a:br/>
            <a:r>
              <a:t>compatibility</a:t>
            </a:r>
            <a:br/>
            <a:r>
              <a:t>(MHC) protein</a:t>
            </a:r>
          </a:p>
        </p:txBody>
      </p:sp>
      <p:sp>
        <p:nvSpPr>
          <p:cNvPr id="780" name="Shape 780"/>
          <p:cNvSpPr/>
          <p:nvPr/>
        </p:nvSpPr>
        <p:spPr>
          <a:xfrm flipV="1">
            <a:off x="4310097" y="3185724"/>
            <a:ext cx="826348" cy="3657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81" name="Shape 781"/>
          <p:cNvSpPr/>
          <p:nvPr/>
        </p:nvSpPr>
        <p:spPr>
          <a:xfrm>
            <a:off x="4292035" y="3840480"/>
            <a:ext cx="288996" cy="61411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82" name="Shape 782"/>
          <p:cNvSpPr/>
          <p:nvPr/>
        </p:nvSpPr>
        <p:spPr>
          <a:xfrm>
            <a:off x="2458719" y="7116515"/>
            <a:ext cx="160776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000">
                <a:latin typeface="Arial"/>
                <a:ea typeface="Arial"/>
                <a:cs typeface="Arial"/>
                <a:sym typeface="Arial"/>
              </a:defRPr>
            </a:lvl1pPr>
          </a:lstStyle>
          <a:p>
            <a:pPr/>
            <a:r>
              <a:t>Dendritic cell</a:t>
            </a:r>
          </a:p>
        </p:txBody>
      </p:sp>
      <p:sp>
        <p:nvSpPr>
          <p:cNvPr id="783" name="Shape 783"/>
          <p:cNvSpPr/>
          <p:nvPr/>
        </p:nvSpPr>
        <p:spPr>
          <a:xfrm>
            <a:off x="5362222" y="7945119"/>
            <a:ext cx="591146"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000">
                <a:latin typeface="Arial"/>
                <a:ea typeface="Arial"/>
                <a:cs typeface="Arial"/>
                <a:sym typeface="Arial"/>
              </a:defRPr>
            </a:lvl1pPr>
          </a:lstStyle>
          <a:p>
            <a:pPr/>
            <a:r>
              <a:t>MHC</a:t>
            </a:r>
          </a:p>
        </p:txBody>
      </p:sp>
      <p:sp>
        <p:nvSpPr>
          <p:cNvPr id="784" name="Shape 784"/>
          <p:cNvSpPr/>
          <p:nvPr/>
        </p:nvSpPr>
        <p:spPr>
          <a:xfrm>
            <a:off x="5362222" y="8419253"/>
            <a:ext cx="986781" cy="5475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Piece of</a:t>
            </a:r>
            <a:br/>
            <a:r>
              <a:t>antigen</a:t>
            </a:r>
          </a:p>
        </p:txBody>
      </p:sp>
      <p:sp>
        <p:nvSpPr>
          <p:cNvPr id="785" name="Shape 785"/>
          <p:cNvSpPr/>
          <p:nvPr/>
        </p:nvSpPr>
        <p:spPr>
          <a:xfrm flipH="1">
            <a:off x="4721012" y="8085102"/>
            <a:ext cx="546384" cy="903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86" name="Shape 786"/>
          <p:cNvSpPr/>
          <p:nvPr/>
        </p:nvSpPr>
        <p:spPr>
          <a:xfrm flipH="1">
            <a:off x="4829386" y="8550204"/>
            <a:ext cx="46961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87" name="Shape 787"/>
          <p:cNvSpPr/>
          <p:nvPr/>
        </p:nvSpPr>
        <p:spPr>
          <a:xfrm>
            <a:off x="7317458" y="1336604"/>
            <a:ext cx="214416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1.</a:t>
            </a:r>
            <a:r>
              <a:rPr b="1">
                <a:latin typeface="Arial"/>
                <a:ea typeface="Arial"/>
                <a:cs typeface="Arial"/>
                <a:sym typeface="Arial"/>
              </a:rPr>
              <a:t> Dendritic cell</a:t>
            </a:r>
            <a:br>
              <a:rPr b="1">
                <a:latin typeface="Arial"/>
                <a:ea typeface="Arial"/>
                <a:cs typeface="Arial"/>
                <a:sym typeface="Arial"/>
              </a:rPr>
            </a:br>
            <a:r>
              <a:rPr b="1">
                <a:latin typeface="Arial"/>
                <a:ea typeface="Arial"/>
                <a:cs typeface="Arial"/>
                <a:sym typeface="Arial"/>
              </a:rPr>
              <a:t>ingests antigen</a:t>
            </a:r>
            <a:br>
              <a:rPr b="1">
                <a:latin typeface="Arial"/>
                <a:ea typeface="Arial"/>
                <a:cs typeface="Arial"/>
                <a:sym typeface="Arial"/>
              </a:rPr>
            </a:br>
            <a:r>
              <a:rPr b="1">
                <a:latin typeface="Arial"/>
                <a:ea typeface="Arial"/>
                <a:cs typeface="Arial"/>
                <a:sym typeface="Arial"/>
              </a:rPr>
              <a:t>via phagocytosis.</a:t>
            </a:r>
          </a:p>
        </p:txBody>
      </p:sp>
      <p:sp>
        <p:nvSpPr>
          <p:cNvPr id="788" name="Shape 788"/>
          <p:cNvSpPr/>
          <p:nvPr/>
        </p:nvSpPr>
        <p:spPr>
          <a:xfrm>
            <a:off x="7328746" y="2736426"/>
            <a:ext cx="242557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2.</a:t>
            </a:r>
            <a:r>
              <a:rPr b="1">
                <a:latin typeface="Arial"/>
                <a:ea typeface="Arial"/>
                <a:cs typeface="Arial"/>
                <a:sym typeface="Arial"/>
              </a:rPr>
              <a:t> Enzymes break</a:t>
            </a:r>
            <a:br>
              <a:rPr b="1">
                <a:latin typeface="Arial"/>
                <a:ea typeface="Arial"/>
                <a:cs typeface="Arial"/>
                <a:sym typeface="Arial"/>
              </a:rPr>
            </a:br>
            <a:r>
              <a:rPr b="1">
                <a:latin typeface="Arial"/>
                <a:ea typeface="Arial"/>
                <a:cs typeface="Arial"/>
                <a:sym typeface="Arial"/>
              </a:rPr>
              <a:t>antigen into peptide</a:t>
            </a:r>
            <a:br>
              <a:rPr b="1">
                <a:latin typeface="Arial"/>
                <a:ea typeface="Arial"/>
                <a:cs typeface="Arial"/>
                <a:sym typeface="Arial"/>
              </a:rPr>
            </a:br>
            <a:r>
              <a:rPr b="1">
                <a:latin typeface="Arial"/>
                <a:ea typeface="Arial"/>
                <a:cs typeface="Arial"/>
                <a:sym typeface="Arial"/>
              </a:rPr>
              <a:t>fragments.</a:t>
            </a:r>
          </a:p>
        </p:txBody>
      </p:sp>
      <p:sp>
        <p:nvSpPr>
          <p:cNvPr id="789" name="Shape 789"/>
          <p:cNvSpPr/>
          <p:nvPr/>
        </p:nvSpPr>
        <p:spPr>
          <a:xfrm>
            <a:off x="7331004" y="4292035"/>
            <a:ext cx="3060701"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3.</a:t>
            </a:r>
            <a:r>
              <a:rPr b="1">
                <a:latin typeface="Arial"/>
                <a:ea typeface="Arial"/>
                <a:cs typeface="Arial"/>
                <a:sym typeface="Arial"/>
              </a:rPr>
              <a:t> Peptides are loaded</a:t>
            </a:r>
            <a:br>
              <a:rPr b="1">
                <a:latin typeface="Arial"/>
                <a:ea typeface="Arial"/>
                <a:cs typeface="Arial"/>
                <a:sym typeface="Arial"/>
              </a:rPr>
            </a:br>
            <a:r>
              <a:rPr b="1">
                <a:latin typeface="Arial"/>
                <a:ea typeface="Arial"/>
                <a:cs typeface="Arial"/>
                <a:sym typeface="Arial"/>
              </a:rPr>
              <a:t>onto MHC in endosomes.</a:t>
            </a:r>
          </a:p>
        </p:txBody>
      </p:sp>
      <p:sp>
        <p:nvSpPr>
          <p:cNvPr id="790" name="Shape 790"/>
          <p:cNvSpPr/>
          <p:nvPr/>
        </p:nvSpPr>
        <p:spPr>
          <a:xfrm>
            <a:off x="7326489" y="5734755"/>
            <a:ext cx="2807445"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4.</a:t>
            </a:r>
            <a:r>
              <a:rPr b="1">
                <a:latin typeface="Arial"/>
                <a:ea typeface="Arial"/>
                <a:cs typeface="Arial"/>
                <a:sym typeface="Arial"/>
              </a:rPr>
              <a:t> MHC–peptide</a:t>
            </a:r>
            <a:br>
              <a:rPr b="1">
                <a:latin typeface="Arial"/>
                <a:ea typeface="Arial"/>
                <a:cs typeface="Arial"/>
                <a:sym typeface="Arial"/>
              </a:rPr>
            </a:br>
            <a:r>
              <a:rPr b="1">
                <a:latin typeface="Arial"/>
                <a:ea typeface="Arial"/>
                <a:cs typeface="Arial"/>
                <a:sym typeface="Arial"/>
              </a:rPr>
              <a:t>complex is transported</a:t>
            </a:r>
            <a:br>
              <a:rPr b="1">
                <a:latin typeface="Arial"/>
                <a:ea typeface="Arial"/>
                <a:cs typeface="Arial"/>
                <a:sym typeface="Arial"/>
              </a:rPr>
            </a:br>
            <a:r>
              <a:rPr b="1">
                <a:latin typeface="Arial"/>
                <a:ea typeface="Arial"/>
                <a:cs typeface="Arial"/>
                <a:sym typeface="Arial"/>
              </a:rPr>
              <a:t>to cell surface.</a:t>
            </a:r>
          </a:p>
        </p:txBody>
      </p:sp>
      <p:sp>
        <p:nvSpPr>
          <p:cNvPr id="791" name="Shape 791"/>
          <p:cNvSpPr/>
          <p:nvPr/>
        </p:nvSpPr>
        <p:spPr>
          <a:xfrm>
            <a:off x="7326489" y="7825458"/>
            <a:ext cx="204519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5.</a:t>
            </a:r>
            <a:r>
              <a:rPr b="1">
                <a:latin typeface="Arial"/>
                <a:ea typeface="Arial"/>
                <a:cs typeface="Arial"/>
                <a:sym typeface="Arial"/>
              </a:rPr>
              <a:t> MHC protein</a:t>
            </a:r>
            <a:br>
              <a:rPr b="1">
                <a:latin typeface="Arial"/>
                <a:ea typeface="Arial"/>
                <a:cs typeface="Arial"/>
                <a:sym typeface="Arial"/>
              </a:rPr>
            </a:br>
            <a:r>
              <a:rPr b="1">
                <a:latin typeface="Arial"/>
                <a:ea typeface="Arial"/>
                <a:cs typeface="Arial"/>
                <a:sym typeface="Arial"/>
              </a:rPr>
              <a:t>presents peptide</a:t>
            </a:r>
            <a:br>
              <a:rPr b="1">
                <a:latin typeface="Arial"/>
                <a:ea typeface="Arial"/>
                <a:cs typeface="Arial"/>
                <a:sym typeface="Arial"/>
              </a:rPr>
            </a:br>
            <a:r>
              <a:rPr b="1">
                <a:latin typeface="Arial"/>
                <a:ea typeface="Arial"/>
                <a:cs typeface="Arial"/>
                <a:sym typeface="Arial"/>
              </a:rPr>
              <a:t>on cell surface.</a:t>
            </a: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5" name="Shape 795"/>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Antigen Presentation by MHC Proteins</a:t>
            </a:r>
          </a:p>
        </p:txBody>
      </p:sp>
      <p:sp>
        <p:nvSpPr>
          <p:cNvPr id="796" name="Shape 796"/>
          <p:cNvSpPr/>
          <p:nvPr>
            <p:ph type="body" idx="4294967295"/>
          </p:nvPr>
        </p:nvSpPr>
        <p:spPr>
          <a:xfrm>
            <a:off x="205457" y="1819768"/>
            <a:ext cx="12553246"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Humans have several genes encoding class I and class II MHC proteins and thus can produce several distinct proteins of each type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addition, virtually all cells in the body display pieces of “self” proteins, bound to MHC class I proteins, on their surfaces. These are signs that indicate, “I’m a self-cell” </a:t>
            </a:r>
          </a:p>
          <a:p>
            <a:pPr lvl="1" marL="836246" indent="-404446" defTabSz="1300480">
              <a:spcBef>
                <a:spcPts val="800"/>
              </a:spcBef>
              <a:buClr>
                <a:srgbClr val="9D002D"/>
              </a:buClr>
              <a:buSzPct val="100000"/>
              <a:buChar char="–"/>
              <a:defRPr>
                <a:latin typeface="Arial"/>
                <a:ea typeface="Arial"/>
                <a:cs typeface="Arial"/>
                <a:sym typeface="Arial"/>
              </a:defRPr>
            </a:pPr>
            <a:r>
              <a:t>Foreign cells that do not display these signs are destroyed by components of the innate immune </a:t>
            </a:r>
            <a:br/>
            <a:r>
              <a:t>system</a:t>
            </a:r>
          </a:p>
        </p:txBody>
      </p:sp>
      <p:sp>
        <p:nvSpPr>
          <p:cNvPr id="797" name="Shape 79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9" name="Shape 79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Activation—The First Step</a:t>
            </a:r>
          </a:p>
        </p:txBody>
      </p:sp>
      <p:sp>
        <p:nvSpPr>
          <p:cNvPr id="800" name="Shape 800"/>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Lymphocyte activation begins when antigens are taken up by a specific type of leukocyte or an infected cell, cut into pieces, packaged with specific cell proteins, and transferred to the cell surface</a:t>
            </a:r>
          </a:p>
          <a:p>
            <a:pPr lvl="1" marL="836246" indent="-404446" defTabSz="1300480">
              <a:spcBef>
                <a:spcPts val="800"/>
              </a:spcBef>
              <a:buClr>
                <a:srgbClr val="9D002D"/>
              </a:buClr>
              <a:buSzPct val="100000"/>
              <a:buChar char="–"/>
              <a:defRPr>
                <a:latin typeface="Arial"/>
                <a:ea typeface="Arial"/>
                <a:cs typeface="Arial"/>
                <a:sym typeface="Arial"/>
              </a:defRPr>
            </a:pPr>
            <a:r>
              <a:t>T cells then bind to the antigens via the TCR and </a:t>
            </a:r>
            <a:br/>
            <a:r>
              <a:t>begin the activation process  </a:t>
            </a:r>
          </a:p>
          <a:p>
            <a:pPr lvl="1" marL="836246" indent="-404446" defTabSz="1300480">
              <a:spcBef>
                <a:spcPts val="800"/>
              </a:spcBef>
              <a:buClr>
                <a:srgbClr val="9D002D"/>
              </a:buClr>
              <a:buSzPct val="100000"/>
              <a:buChar char="–"/>
              <a:defRPr>
                <a:latin typeface="Arial"/>
                <a:ea typeface="Arial"/>
                <a:cs typeface="Arial"/>
                <a:sym typeface="Arial"/>
              </a:defRPr>
            </a:pPr>
            <a:r>
              <a:t>Antigen-presenting cells interact with T lymphocytes called CD8</a:t>
            </a:r>
            <a:r>
              <a:rPr baseline="30555">
                <a:latin typeface="Symbol"/>
                <a:ea typeface="Symbol"/>
                <a:cs typeface="Symbol"/>
                <a:sym typeface="Symbol"/>
              </a:rPr>
              <a:t>+</a:t>
            </a:r>
            <a:r>
              <a:t> T cells </a:t>
            </a:r>
          </a:p>
          <a:p>
            <a:pPr lvl="1" marL="836246" indent="-404446" defTabSz="1300480">
              <a:spcBef>
                <a:spcPts val="800"/>
              </a:spcBef>
              <a:buClr>
                <a:srgbClr val="9D002D"/>
              </a:buClr>
              <a:buSzPct val="100000"/>
              <a:buChar char="–"/>
              <a:defRPr>
                <a:latin typeface="Arial"/>
                <a:ea typeface="Arial"/>
                <a:cs typeface="Arial"/>
                <a:sym typeface="Arial"/>
              </a:defRPr>
            </a:pPr>
            <a:r>
              <a:t>T cells are classified as CD4</a:t>
            </a:r>
            <a:r>
              <a:rPr baseline="30555">
                <a:latin typeface="Symbol"/>
                <a:ea typeface="Symbol"/>
                <a:cs typeface="Symbol"/>
                <a:sym typeface="Symbol"/>
              </a:rPr>
              <a:t>+</a:t>
            </a:r>
            <a:r>
              <a:t> or CD8</a:t>
            </a:r>
            <a:r>
              <a:rPr baseline="30555">
                <a:latin typeface="Symbol"/>
                <a:ea typeface="Symbol"/>
                <a:cs typeface="Symbol"/>
                <a:sym typeface="Symbol"/>
              </a:rPr>
              <a:t>+</a:t>
            </a:r>
            <a:r>
              <a:t>, based on the presence of </a:t>
            </a:r>
            <a:r>
              <a:rPr b="1"/>
              <a:t>CD4 </a:t>
            </a:r>
            <a:r>
              <a:t>or </a:t>
            </a:r>
            <a:r>
              <a:rPr b="1"/>
              <a:t>CD8</a:t>
            </a:r>
            <a:r>
              <a:t> proteins on their plasma membranes</a:t>
            </a:r>
          </a:p>
        </p:txBody>
      </p:sp>
      <p:sp>
        <p:nvSpPr>
          <p:cNvPr id="801" name="Shape 80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3" name="Shape 80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a:t>
            </a:r>
          </a:p>
        </p:txBody>
      </p:sp>
      <p:sp>
        <p:nvSpPr>
          <p:cNvPr id="804" name="Shape 804"/>
          <p:cNvSpPr/>
          <p:nvPr>
            <p:ph type="body" idx="4294967295"/>
          </p:nvPr>
        </p:nvSpPr>
        <p:spPr>
          <a:xfrm>
            <a:off x="205457" y="1819769"/>
            <a:ext cx="12383913"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lymph organs, antigen-displaying dendritic cells interact with T cells </a:t>
            </a:r>
          </a:p>
          <a:p>
            <a:pPr lvl="1" marL="836246" indent="-404446" defTabSz="1300480">
              <a:spcBef>
                <a:spcPts val="800"/>
              </a:spcBef>
              <a:buClr>
                <a:srgbClr val="9D002D"/>
              </a:buClr>
              <a:buSzPct val="100000"/>
              <a:buChar char="–"/>
              <a:defRPr>
                <a:latin typeface="Arial"/>
                <a:ea typeface="Arial"/>
                <a:cs typeface="Arial"/>
                <a:sym typeface="Arial"/>
              </a:defRPr>
            </a:pPr>
            <a:r>
              <a:t>CD8</a:t>
            </a:r>
            <a:r>
              <a:rPr baseline="30555">
                <a:latin typeface="Symbol"/>
                <a:ea typeface="Symbol"/>
                <a:cs typeface="Symbol"/>
                <a:sym typeface="Symbol"/>
              </a:rPr>
              <a:t>+</a:t>
            </a:r>
            <a:r>
              <a:t> T cells interact with MHC–class I–bound antigens</a:t>
            </a:r>
          </a:p>
          <a:p>
            <a:pPr lvl="1" marL="836246" indent="-404446" defTabSz="1300480">
              <a:spcBef>
                <a:spcPts val="800"/>
              </a:spcBef>
              <a:buClr>
                <a:srgbClr val="9D002D"/>
              </a:buClr>
              <a:buSzPct val="100000"/>
              <a:buChar char="–"/>
              <a:defRPr>
                <a:latin typeface="Arial"/>
                <a:ea typeface="Arial"/>
                <a:cs typeface="Arial"/>
                <a:sym typeface="Arial"/>
              </a:defRPr>
            </a:pPr>
            <a:r>
              <a:t>CD4</a:t>
            </a:r>
            <a:r>
              <a:rPr baseline="30555">
                <a:latin typeface="Symbol"/>
                <a:ea typeface="Symbol"/>
                <a:cs typeface="Symbol"/>
                <a:sym typeface="Symbol"/>
              </a:rPr>
              <a:t>+</a:t>
            </a:r>
            <a:r>
              <a:t> T cells interact with MHC–class II–bound antigens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the T cell, the antigen-presenting cell carries the message “I’ve found antigen—response required”</a:t>
            </a:r>
          </a:p>
        </p:txBody>
      </p:sp>
      <p:sp>
        <p:nvSpPr>
          <p:cNvPr id="805" name="Shape 80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7" name="Shape 8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a:t>
            </a:r>
          </a:p>
        </p:txBody>
      </p:sp>
      <p:sp>
        <p:nvSpPr>
          <p:cNvPr id="808" name="Shape 808"/>
          <p:cNvSpPr/>
          <p:nvPr>
            <p:ph type="body" idx="4294967295"/>
          </p:nvPr>
        </p:nvSpPr>
        <p:spPr>
          <a:xfrm>
            <a:off x="205457" y="1819769"/>
            <a:ext cx="12347788"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Activated T cells undergo </a:t>
            </a:r>
            <a:r>
              <a:rPr b="1"/>
              <a:t>clonal expansion</a:t>
            </a:r>
            <a:r>
              <a:t>—they divide to produce a series of genetically identical daughter cells, leading to a large lymphocyte population capable of responding to a specific antigen</a:t>
            </a:r>
          </a:p>
        </p:txBody>
      </p:sp>
      <p:sp>
        <p:nvSpPr>
          <p:cNvPr id="809" name="Shape 8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11" name="51_12_T-cell_activation_U.jpg"/>
          <p:cNvPicPr>
            <a:picLocks noChangeAspect="1"/>
          </p:cNvPicPr>
          <p:nvPr/>
        </p:nvPicPr>
        <p:blipFill>
          <a:blip r:embed="rId3">
            <a:extLst/>
          </a:blip>
          <a:srcRect l="0" t="0" r="0" b="2482"/>
          <a:stretch>
            <a:fillRect/>
          </a:stretch>
        </p:blipFill>
        <p:spPr>
          <a:xfrm>
            <a:off x="3145084" y="338666"/>
            <a:ext cx="6712374" cy="9132712"/>
          </a:xfrm>
          <a:prstGeom prst="rect">
            <a:avLst/>
          </a:prstGeom>
          <a:ln w="12700">
            <a:miter lim="400000"/>
          </a:ln>
        </p:spPr>
      </p:pic>
      <p:sp>
        <p:nvSpPr>
          <p:cNvPr id="812" name="Shape 81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51.12</a:t>
            </a:r>
          </a:p>
        </p:txBody>
      </p:sp>
      <p:sp>
        <p:nvSpPr>
          <p:cNvPr id="813" name="Shape 813"/>
          <p:cNvSpPr/>
          <p:nvPr/>
        </p:nvSpPr>
        <p:spPr>
          <a:xfrm>
            <a:off x="5667022" y="1282417"/>
            <a:ext cx="144826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Dendritic cell</a:t>
            </a:r>
          </a:p>
        </p:txBody>
      </p:sp>
      <p:sp>
        <p:nvSpPr>
          <p:cNvPr id="814" name="Shape 814"/>
          <p:cNvSpPr/>
          <p:nvPr/>
        </p:nvSpPr>
        <p:spPr>
          <a:xfrm>
            <a:off x="7220373" y="1984586"/>
            <a:ext cx="2121893" cy="1130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1.</a:t>
            </a:r>
            <a:r>
              <a:rPr b="1">
                <a:latin typeface="Arial"/>
                <a:ea typeface="Arial"/>
                <a:cs typeface="Arial"/>
                <a:sym typeface="Arial"/>
              </a:rPr>
              <a:t> T-cell receptor</a:t>
            </a:r>
            <a:br>
              <a:rPr b="1">
                <a:latin typeface="Arial"/>
                <a:ea typeface="Arial"/>
                <a:cs typeface="Arial"/>
                <a:sym typeface="Arial"/>
              </a:rPr>
            </a:br>
            <a:r>
              <a:rPr b="1">
                <a:latin typeface="Arial"/>
                <a:ea typeface="Arial"/>
                <a:cs typeface="Arial"/>
                <a:sym typeface="Arial"/>
              </a:rPr>
              <a:t>binds to antigen</a:t>
            </a:r>
            <a:br>
              <a:rPr b="1">
                <a:latin typeface="Arial"/>
                <a:ea typeface="Arial"/>
                <a:cs typeface="Arial"/>
                <a:sym typeface="Arial"/>
              </a:rPr>
            </a:br>
            <a:r>
              <a:rPr b="1">
                <a:latin typeface="Arial"/>
                <a:ea typeface="Arial"/>
                <a:cs typeface="Arial"/>
                <a:sym typeface="Arial"/>
              </a:rPr>
              <a:t>presented on MHC,</a:t>
            </a:r>
            <a:br>
              <a:rPr b="1">
                <a:latin typeface="Arial"/>
                <a:ea typeface="Arial"/>
                <a:cs typeface="Arial"/>
                <a:sym typeface="Arial"/>
              </a:rPr>
            </a:br>
            <a:r>
              <a:rPr b="1">
                <a:latin typeface="Arial"/>
                <a:ea typeface="Arial"/>
                <a:cs typeface="Arial"/>
                <a:sym typeface="Arial"/>
              </a:rPr>
              <a:t>becomes activated.</a:t>
            </a:r>
          </a:p>
        </p:txBody>
      </p:sp>
      <p:sp>
        <p:nvSpPr>
          <p:cNvPr id="815" name="Shape 815"/>
          <p:cNvSpPr/>
          <p:nvPr/>
        </p:nvSpPr>
        <p:spPr>
          <a:xfrm>
            <a:off x="5676053" y="2205848"/>
            <a:ext cx="1295897"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MHC class I</a:t>
            </a:r>
          </a:p>
        </p:txBody>
      </p:sp>
      <p:sp>
        <p:nvSpPr>
          <p:cNvPr id="816" name="Shape 816"/>
          <p:cNvSpPr/>
          <p:nvPr/>
        </p:nvSpPr>
        <p:spPr>
          <a:xfrm>
            <a:off x="5667022" y="2476782"/>
            <a:ext cx="86347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Antigen</a:t>
            </a:r>
          </a:p>
        </p:txBody>
      </p:sp>
      <p:sp>
        <p:nvSpPr>
          <p:cNvPr id="817" name="Shape 817"/>
          <p:cNvSpPr/>
          <p:nvPr/>
        </p:nvSpPr>
        <p:spPr>
          <a:xfrm>
            <a:off x="4410130" y="3397955"/>
            <a:ext cx="775296"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MHC </a:t>
            </a:r>
            <a:br/>
            <a:r>
              <a:t>class II</a:t>
            </a:r>
          </a:p>
        </p:txBody>
      </p:sp>
      <p:sp>
        <p:nvSpPr>
          <p:cNvPr id="818" name="Shape 818"/>
          <p:cNvSpPr/>
          <p:nvPr/>
        </p:nvSpPr>
        <p:spPr>
          <a:xfrm>
            <a:off x="5644007" y="5583484"/>
            <a:ext cx="1143311"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solidFill>
                  <a:srgbClr val="808080"/>
                </a:solidFill>
                <a:latin typeface="Arial"/>
                <a:ea typeface="Arial"/>
                <a:cs typeface="Arial"/>
                <a:sym typeface="Arial"/>
              </a:defRPr>
            </a:pPr>
            <a:r>
              <a:t>Clonal</a:t>
            </a:r>
            <a:br/>
            <a:r>
              <a:t>expansion</a:t>
            </a:r>
          </a:p>
        </p:txBody>
      </p:sp>
      <p:sp>
        <p:nvSpPr>
          <p:cNvPr id="819" name="Shape 819"/>
          <p:cNvSpPr/>
          <p:nvPr/>
        </p:nvSpPr>
        <p:spPr>
          <a:xfrm>
            <a:off x="5048391" y="4815840"/>
            <a:ext cx="711225"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CD4</a:t>
            </a:r>
            <a:r>
              <a:rPr baseline="30555"/>
              <a:t>+</a:t>
            </a:r>
            <a:br>
              <a:rPr baseline="30555"/>
            </a:br>
            <a:r>
              <a:t>T cell</a:t>
            </a:r>
          </a:p>
        </p:txBody>
      </p:sp>
      <p:sp>
        <p:nvSpPr>
          <p:cNvPr id="820" name="Shape 820"/>
          <p:cNvSpPr/>
          <p:nvPr/>
        </p:nvSpPr>
        <p:spPr>
          <a:xfrm>
            <a:off x="7789333" y="7622258"/>
            <a:ext cx="182933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Cytotoxic T cells</a:t>
            </a:r>
          </a:p>
        </p:txBody>
      </p:sp>
      <p:sp>
        <p:nvSpPr>
          <p:cNvPr id="821" name="Shape 821"/>
          <p:cNvSpPr/>
          <p:nvPr/>
        </p:nvSpPr>
        <p:spPr>
          <a:xfrm flipV="1">
            <a:off x="4203982" y="3544711"/>
            <a:ext cx="261903" cy="12192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22" name="Shape 822"/>
          <p:cNvSpPr/>
          <p:nvPr/>
        </p:nvSpPr>
        <p:spPr>
          <a:xfrm flipV="1">
            <a:off x="5238044" y="2375182"/>
            <a:ext cx="397370" cy="3657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23" name="Shape 823"/>
          <p:cNvSpPr/>
          <p:nvPr/>
        </p:nvSpPr>
        <p:spPr>
          <a:xfrm flipV="1">
            <a:off x="5337386" y="2614506"/>
            <a:ext cx="307058" cy="26190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24" name="Shape 824"/>
          <p:cNvSpPr/>
          <p:nvPr/>
        </p:nvSpPr>
        <p:spPr>
          <a:xfrm>
            <a:off x="6764301" y="3639537"/>
            <a:ext cx="711226"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CD8</a:t>
            </a:r>
            <a:r>
              <a:rPr baseline="30555"/>
              <a:t>+</a:t>
            </a:r>
            <a:br>
              <a:rPr baseline="30555"/>
            </a:br>
            <a:r>
              <a:t>T cell</a:t>
            </a:r>
          </a:p>
        </p:txBody>
      </p:sp>
      <p:sp>
        <p:nvSpPr>
          <p:cNvPr id="825" name="Shape 825"/>
          <p:cNvSpPr/>
          <p:nvPr/>
        </p:nvSpPr>
        <p:spPr>
          <a:xfrm>
            <a:off x="7229404" y="8270240"/>
            <a:ext cx="237092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2.</a:t>
            </a:r>
            <a:r>
              <a:rPr b="1">
                <a:latin typeface="Arial"/>
                <a:ea typeface="Arial"/>
                <a:cs typeface="Arial"/>
                <a:sym typeface="Arial"/>
              </a:rPr>
              <a:t> Activated T cells</a:t>
            </a:r>
            <a:br>
              <a:rPr b="1">
                <a:latin typeface="Arial"/>
                <a:ea typeface="Arial"/>
                <a:cs typeface="Arial"/>
                <a:sym typeface="Arial"/>
              </a:rPr>
            </a:br>
            <a:r>
              <a:rPr b="1">
                <a:latin typeface="Arial"/>
                <a:ea typeface="Arial"/>
                <a:cs typeface="Arial"/>
                <a:sym typeface="Arial"/>
              </a:rPr>
              <a:t>multiply, differentiate,</a:t>
            </a:r>
            <a:br>
              <a:rPr b="1">
                <a:latin typeface="Arial"/>
                <a:ea typeface="Arial"/>
                <a:cs typeface="Arial"/>
                <a:sym typeface="Arial"/>
              </a:rPr>
            </a:br>
            <a:r>
              <a:rPr b="1">
                <a:latin typeface="Arial"/>
                <a:ea typeface="Arial"/>
                <a:cs typeface="Arial"/>
                <a:sym typeface="Arial"/>
              </a:rPr>
              <a:t>and enter blood.</a:t>
            </a:r>
          </a:p>
        </p:txBody>
      </p:sp>
      <p:sp>
        <p:nvSpPr>
          <p:cNvPr id="826" name="Shape 826"/>
          <p:cNvSpPr/>
          <p:nvPr/>
        </p:nvSpPr>
        <p:spPr>
          <a:xfrm>
            <a:off x="3497297" y="8929511"/>
            <a:ext cx="149927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Helper T cells</a:t>
            </a:r>
          </a:p>
        </p:txBody>
      </p:sp>
      <p:sp>
        <p:nvSpPr>
          <p:cNvPr id="827" name="Shape 827"/>
          <p:cNvSpPr/>
          <p:nvPr/>
        </p:nvSpPr>
        <p:spPr>
          <a:xfrm>
            <a:off x="5773137" y="8636000"/>
            <a:ext cx="110524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C45938"/>
                </a:solidFill>
                <a:latin typeface="Arial"/>
                <a:ea typeface="Arial"/>
                <a:cs typeface="Arial"/>
                <a:sym typeface="Arial"/>
              </a:defRPr>
            </a:lvl1pPr>
          </a:lstStyle>
          <a:p>
            <a:pPr/>
            <a:r>
              <a:t>Cytokines</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1" name="Shape 83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32" name="Shape 832"/>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activated CD8</a:t>
            </a:r>
            <a:r>
              <a:rPr baseline="30526">
                <a:latin typeface="Symbol"/>
                <a:ea typeface="Symbol"/>
                <a:cs typeface="Symbol"/>
                <a:sym typeface="Symbol"/>
              </a:rPr>
              <a:t>+</a:t>
            </a:r>
            <a:r>
              <a:t> T cells undergo clonal expansion, the daughter cells develop into </a:t>
            </a:r>
            <a:r>
              <a:rPr b="1"/>
              <a:t>cytotoxic T cells</a:t>
            </a:r>
            <a:r>
              <a:t>, or </a:t>
            </a:r>
            <a:r>
              <a:rPr b="1"/>
              <a:t>killer T cells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Cytotoxic T cells interact only with host cells that display antigens presented on class I MHC proteins, which signals that the cell is infected and should be sacrificed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 cell displays an antigen bound to a class I MHC protein, it sends a simple message to cytotoxic T cells: “Kill me”</a:t>
            </a:r>
          </a:p>
        </p:txBody>
      </p:sp>
      <p:sp>
        <p:nvSpPr>
          <p:cNvPr id="833" name="Shape 83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5" name="Shape 83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36" name="Shape 836"/>
          <p:cNvSpPr/>
          <p:nvPr>
            <p:ph type="body" idx="4294967295"/>
          </p:nvPr>
        </p:nvSpPr>
        <p:spPr>
          <a:xfrm>
            <a:off x="205457" y="1819768"/>
            <a:ext cx="12347788" cy="768096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daughter cells of activated CD4</a:t>
            </a:r>
            <a:r>
              <a:rPr baseline="30526"/>
              <a:t>+</a:t>
            </a:r>
            <a:r>
              <a:t> T cells differentiate into </a:t>
            </a:r>
            <a:r>
              <a:rPr b="1"/>
              <a:t>helper </a:t>
            </a:r>
            <a:r>
              <a:t>or </a:t>
            </a:r>
            <a:r>
              <a:rPr b="1"/>
              <a:t>effector T cells </a:t>
            </a:r>
            <a:br>
              <a:rPr b="1"/>
            </a:br>
            <a:r>
              <a:t>that help to activate other lymphocytes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two types of helper T cells: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a:t>
            </a:r>
            <a:r>
              <a:rPr baseline="-19722"/>
              <a:t>H</a:t>
            </a:r>
            <a:r>
              <a:t>1—activate the killer cells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a:t>
            </a:r>
            <a:r>
              <a:rPr baseline="-19722"/>
              <a:t>H</a:t>
            </a:r>
            <a:r>
              <a:t>2—activate the B cells</a:t>
            </a:r>
          </a:p>
        </p:txBody>
      </p:sp>
      <p:sp>
        <p:nvSpPr>
          <p:cNvPr id="837" name="Shape 83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9" name="Shape 83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40" name="Shape 840"/>
          <p:cNvSpPr/>
          <p:nvPr>
            <p:ph type="body" idx="4294967295"/>
          </p:nvPr>
        </p:nvSpPr>
        <p:spPr>
          <a:xfrm>
            <a:off x="205457" y="1819768"/>
            <a:ext cx="12383913" cy="768096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Helper T cells interact only with lymphocytes that display antigens presented on Class II MHC proteins, which signals they should be activated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a leukocyte displays an antigen on a class II </a:t>
            </a:r>
            <a:br/>
            <a:r>
              <a:t>MHC protein, the message to helper T cells is “Activate now”</a:t>
            </a:r>
          </a:p>
        </p:txBody>
      </p:sp>
      <p:sp>
        <p:nvSpPr>
          <p:cNvPr id="841" name="Shape 84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3" name="Shape 84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44" name="Shape 844"/>
          <p:cNvSpPr/>
          <p:nvPr>
            <p:ph type="body" idx="4294967295"/>
          </p:nvPr>
        </p:nvSpPr>
        <p:spPr>
          <a:xfrm>
            <a:off x="205457" y="1819768"/>
            <a:ext cx="12480997" cy="652949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CD8</a:t>
            </a:r>
            <a:r>
              <a:rPr baseline="30526"/>
              <a:t>+</a:t>
            </a:r>
            <a:r>
              <a:t> and CD4</a:t>
            </a:r>
            <a:r>
              <a:rPr baseline="30526"/>
              <a:t>+</a:t>
            </a:r>
            <a:r>
              <a:t> lymphocytes are activated by interactions with antigen-presenting leukocytes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fully activated, the B cell produces large amounts of RER and mitochondria</a:t>
            </a:r>
          </a:p>
        </p:txBody>
      </p:sp>
      <p:sp>
        <p:nvSpPr>
          <p:cNvPr id="845" name="Shape 84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download_springer_com_static_pdf_355_art_253A10_1007_252Fs00360-011-0605-z_pdf_auth66_1406747460_dafe712ee39d889f4d4a7bb08f730ecf_ext__pdf.jp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14" name="Glucocortocoids_stress__page_18_of_21_.jpg"/>
          <p:cNvPicPr>
            <a:picLocks noChangeAspect="1"/>
          </p:cNvPicPr>
          <p:nvPr/>
        </p:nvPicPr>
        <p:blipFill>
          <a:blip r:embed="rId3">
            <a:extLst/>
          </a:blip>
          <a:stretch>
            <a:fillRect/>
          </a:stretch>
        </p:blipFill>
        <p:spPr>
          <a:xfrm>
            <a:off x="1714500" y="2451100"/>
            <a:ext cx="9560191" cy="6807200"/>
          </a:xfrm>
          <a:prstGeom prst="rect">
            <a:avLst/>
          </a:prstGeom>
          <a:ln w="12700">
            <a:miter lim="400000"/>
          </a:ln>
        </p:spPr>
      </p:pic>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7" name="Shape 84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48" name="Shape 848"/>
          <p:cNvSpPr/>
          <p:nvPr>
            <p:ph type="body" idx="4294967295"/>
          </p:nvPr>
        </p:nvSpPr>
        <p:spPr>
          <a:xfrm>
            <a:off x="205457" y="1819768"/>
            <a:ext cx="12480997" cy="739648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B-cell activation involves four steps:</a:t>
            </a:r>
            <a:endParaRPr sz="2800"/>
          </a:p>
          <a:p>
            <a:pPr lvl="1" marL="959338" indent="-527538" defTabSz="1300480">
              <a:spcBef>
                <a:spcPts val="800"/>
              </a:spcBef>
              <a:buClr>
                <a:srgbClr val="000000"/>
              </a:buClr>
              <a:buSzPct val="100000"/>
              <a:buAutoNum type="arabicPeriod" startAt="1"/>
              <a:defRPr>
                <a:latin typeface="Arial"/>
                <a:ea typeface="Arial"/>
                <a:cs typeface="Arial"/>
                <a:sym typeface="Arial"/>
              </a:defRPr>
            </a:pPr>
            <a:r>
              <a:t>A B cell encounters and binds to a foreign protein </a:t>
            </a:r>
            <a:br/>
            <a:r>
              <a:t>in a lymph node or the spleen </a:t>
            </a:r>
          </a:p>
          <a:p>
            <a:pPr lvl="2" marL="1315508" indent="-413808" defTabSz="1300480">
              <a:spcBef>
                <a:spcPts val="800"/>
              </a:spcBef>
              <a:buClr>
                <a:srgbClr val="9D002D"/>
              </a:buClr>
              <a:buSzPct val="100000"/>
              <a:buChar char="–"/>
              <a:defRPr sz="3400">
                <a:latin typeface="Arial"/>
                <a:ea typeface="Arial"/>
                <a:cs typeface="Arial"/>
                <a:sym typeface="Arial"/>
              </a:defRPr>
            </a:pPr>
            <a:r>
              <a:t>The B cell internalizes and processes the molecule, </a:t>
            </a:r>
            <a:br/>
            <a:r>
              <a:t>and presents it on the cell surface by an MHC class II protein</a:t>
            </a:r>
            <a:endParaRPr sz="3600"/>
          </a:p>
          <a:p>
            <a:pPr lvl="1" marL="959338" indent="-527538" defTabSz="1300480">
              <a:spcBef>
                <a:spcPts val="800"/>
              </a:spcBef>
              <a:buClr>
                <a:srgbClr val="000000"/>
              </a:buClr>
              <a:buSzPct val="100000"/>
              <a:buAutoNum type="arabicPeriod" startAt="1"/>
              <a:defRPr>
                <a:latin typeface="Arial"/>
                <a:ea typeface="Arial"/>
                <a:cs typeface="Arial"/>
                <a:sym typeface="Arial"/>
              </a:defRPr>
            </a:pPr>
            <a:r>
              <a:t>The B cell activates the helper T cell when the antigen complex interacts with receptors on the helper T cell</a:t>
            </a:r>
          </a:p>
        </p:txBody>
      </p:sp>
      <p:sp>
        <p:nvSpPr>
          <p:cNvPr id="849" name="Shape 84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1" name="Shape 85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52" name="Shape 852"/>
          <p:cNvSpPr/>
          <p:nvPr>
            <p:ph type="body" idx="4294967295"/>
          </p:nvPr>
        </p:nvSpPr>
        <p:spPr>
          <a:xfrm>
            <a:off x="205457" y="1855893"/>
            <a:ext cx="12480997" cy="7215859"/>
          </a:xfrm>
          <a:prstGeom prst="rect">
            <a:avLst/>
          </a:prstGeom>
        </p:spPr>
        <p:txBody>
          <a:bodyPr lIns="0" tIns="0" rIns="0" bIns="0" anchor="t"/>
          <a:lstStyle/>
          <a:p>
            <a:pPr lvl="1" marL="959338" indent="-527538" defTabSz="1300480">
              <a:spcBef>
                <a:spcPts val="800"/>
              </a:spcBef>
              <a:buClr>
                <a:srgbClr val="000000"/>
              </a:buClr>
              <a:buSzPct val="100000"/>
              <a:buAutoNum type="arabicPeriod" startAt="3"/>
              <a:defRPr>
                <a:latin typeface="Arial"/>
                <a:ea typeface="Arial"/>
                <a:cs typeface="Arial"/>
                <a:sym typeface="Arial"/>
              </a:defRPr>
            </a:pPr>
            <a:r>
              <a:t>The activated helper T cell releases cytokines, which activate the B cell</a:t>
            </a:r>
          </a:p>
          <a:p>
            <a:pPr lvl="1" marL="959338" indent="-527538" defTabSz="1300480">
              <a:spcBef>
                <a:spcPts val="800"/>
              </a:spcBef>
              <a:buClr>
                <a:srgbClr val="000000"/>
              </a:buClr>
              <a:buSzPct val="100000"/>
              <a:buAutoNum type="arabicPeriod" startAt="3"/>
              <a:defRPr>
                <a:latin typeface="Arial"/>
                <a:ea typeface="Arial"/>
                <a:cs typeface="Arial"/>
                <a:sym typeface="Arial"/>
              </a:defRPr>
            </a:pPr>
            <a:r>
              <a:t>The activated B cell begins to divide </a:t>
            </a:r>
          </a:p>
          <a:p>
            <a:pPr lvl="2" marL="1315508" indent="-413808" defTabSz="1300480">
              <a:spcBef>
                <a:spcPts val="800"/>
              </a:spcBef>
              <a:buClr>
                <a:srgbClr val="9D002D"/>
              </a:buClr>
              <a:buSzPct val="100000"/>
              <a:buChar char="–"/>
              <a:defRPr sz="3400">
                <a:latin typeface="Arial"/>
                <a:ea typeface="Arial"/>
                <a:cs typeface="Arial"/>
                <a:sym typeface="Arial"/>
              </a:defRPr>
            </a:pPr>
            <a:r>
              <a:t>Some daughter cells differentiate into </a:t>
            </a:r>
            <a:r>
              <a:rPr b="1"/>
              <a:t>plasma cells</a:t>
            </a:r>
            <a:r>
              <a:t>, which produce large quantities of antibodies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Antibodies specific to the pathogen will circulate in the blood and will bind to those antigens and mark them for destruction</a:t>
            </a:r>
          </a:p>
        </p:txBody>
      </p:sp>
      <p:sp>
        <p:nvSpPr>
          <p:cNvPr id="853" name="Shape 85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55" name="51_13_lymphocyte_states_U.jpg"/>
          <p:cNvPicPr>
            <a:picLocks noChangeAspect="1"/>
          </p:cNvPicPr>
          <p:nvPr/>
        </p:nvPicPr>
        <p:blipFill>
          <a:blip r:embed="rId3">
            <a:extLst/>
          </a:blip>
          <a:srcRect l="0" t="0" r="0" b="2482"/>
          <a:stretch>
            <a:fillRect/>
          </a:stretch>
        </p:blipFill>
        <p:spPr>
          <a:xfrm>
            <a:off x="2808675" y="374790"/>
            <a:ext cx="7387450" cy="9132713"/>
          </a:xfrm>
          <a:prstGeom prst="rect">
            <a:avLst/>
          </a:prstGeom>
          <a:ln w="12700">
            <a:miter lim="400000"/>
          </a:ln>
        </p:spPr>
      </p:pic>
      <p:sp>
        <p:nvSpPr>
          <p:cNvPr id="856" name="Shape 85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51.13</a:t>
            </a:r>
          </a:p>
        </p:txBody>
      </p:sp>
      <p:sp>
        <p:nvSpPr>
          <p:cNvPr id="857" name="Shape 857"/>
          <p:cNvSpPr/>
          <p:nvPr/>
        </p:nvSpPr>
        <p:spPr>
          <a:xfrm>
            <a:off x="2835768" y="4380088"/>
            <a:ext cx="3371777"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(b)</a:t>
            </a:r>
            <a:r>
              <a:rPr b="1">
                <a:latin typeface="Arial"/>
                <a:ea typeface="Arial"/>
                <a:cs typeface="Arial"/>
                <a:sym typeface="Arial"/>
              </a:rPr>
              <a:t> Activated lymphocyte</a:t>
            </a:r>
          </a:p>
        </p:txBody>
      </p:sp>
      <p:sp>
        <p:nvSpPr>
          <p:cNvPr id="858" name="Shape 858"/>
          <p:cNvSpPr/>
          <p:nvPr/>
        </p:nvSpPr>
        <p:spPr>
          <a:xfrm>
            <a:off x="7229404" y="3476977"/>
            <a:ext cx="655130" cy="3453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1 </a:t>
            </a:r>
            <a:r>
              <a:rPr b="0">
                <a:latin typeface="Symbol"/>
                <a:ea typeface="Symbol"/>
                <a:cs typeface="Symbol"/>
                <a:sym typeface="Symbol"/>
              </a:rPr>
              <a:t>μ</a:t>
            </a:r>
            <a:r>
              <a:t>m</a:t>
            </a:r>
          </a:p>
        </p:txBody>
      </p:sp>
      <p:sp>
        <p:nvSpPr>
          <p:cNvPr id="859" name="Shape 859"/>
          <p:cNvSpPr/>
          <p:nvPr/>
        </p:nvSpPr>
        <p:spPr>
          <a:xfrm>
            <a:off x="8426026" y="5010008"/>
            <a:ext cx="1587675" cy="500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800">
                <a:latin typeface="Arial"/>
                <a:ea typeface="Arial"/>
                <a:cs typeface="Arial"/>
                <a:sym typeface="Arial"/>
              </a:defRPr>
            </a:pPr>
            <a:r>
              <a:t>Large amount </a:t>
            </a:r>
            <a:br/>
            <a:r>
              <a:t>of rough ER</a:t>
            </a:r>
          </a:p>
        </p:txBody>
      </p:sp>
      <p:sp>
        <p:nvSpPr>
          <p:cNvPr id="860" name="Shape 860"/>
          <p:cNvSpPr/>
          <p:nvPr/>
        </p:nvSpPr>
        <p:spPr>
          <a:xfrm>
            <a:off x="2849315" y="395111"/>
            <a:ext cx="3164955"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(a)</a:t>
            </a:r>
            <a:r>
              <a:rPr b="1">
                <a:latin typeface="Arial"/>
                <a:ea typeface="Arial"/>
                <a:cs typeface="Arial"/>
                <a:sym typeface="Arial"/>
              </a:rPr>
              <a:t> Inactive lymphocyte</a:t>
            </a:r>
          </a:p>
        </p:txBody>
      </p:sp>
      <p:sp>
        <p:nvSpPr>
          <p:cNvPr id="861" name="Shape 861"/>
          <p:cNvSpPr/>
          <p:nvPr/>
        </p:nvSpPr>
        <p:spPr>
          <a:xfrm>
            <a:off x="8448604" y="5876995"/>
            <a:ext cx="144770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800">
                <a:latin typeface="Arial"/>
                <a:ea typeface="Arial"/>
                <a:cs typeface="Arial"/>
                <a:sym typeface="Arial"/>
              </a:defRPr>
            </a:lvl1pPr>
          </a:lstStyle>
          <a:p>
            <a:pPr/>
            <a:r>
              <a:t>Mitochondria</a:t>
            </a:r>
          </a:p>
        </p:txBody>
      </p:sp>
      <p:sp>
        <p:nvSpPr>
          <p:cNvPr id="862" name="Shape 862"/>
          <p:cNvSpPr/>
          <p:nvPr/>
        </p:nvSpPr>
        <p:spPr>
          <a:xfrm>
            <a:off x="7394222" y="3885635"/>
            <a:ext cx="275450" cy="1"/>
          </a:xfrm>
          <a:prstGeom prst="line">
            <a:avLst/>
          </a:prstGeom>
          <a:ln w="635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3" name="Shape 863"/>
          <p:cNvSpPr/>
          <p:nvPr/>
        </p:nvSpPr>
        <p:spPr>
          <a:xfrm>
            <a:off x="7963182" y="8922737"/>
            <a:ext cx="655130" cy="3453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1 </a:t>
            </a:r>
            <a:r>
              <a:rPr b="0">
                <a:latin typeface="Symbol"/>
                <a:ea typeface="Symbol"/>
                <a:cs typeface="Symbol"/>
                <a:sym typeface="Symbol"/>
              </a:rPr>
              <a:t>μ</a:t>
            </a:r>
            <a:r>
              <a:t>m</a:t>
            </a:r>
          </a:p>
        </p:txBody>
      </p:sp>
      <p:sp>
        <p:nvSpPr>
          <p:cNvPr id="864" name="Shape 864"/>
          <p:cNvSpPr/>
          <p:nvPr/>
        </p:nvSpPr>
        <p:spPr>
          <a:xfrm>
            <a:off x="8128000" y="9331395"/>
            <a:ext cx="275449" cy="1"/>
          </a:xfrm>
          <a:prstGeom prst="line">
            <a:avLst/>
          </a:prstGeom>
          <a:ln w="635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5" name="Shape 865"/>
          <p:cNvSpPr/>
          <p:nvPr/>
        </p:nvSpPr>
        <p:spPr>
          <a:xfrm>
            <a:off x="5244817" y="2153919"/>
            <a:ext cx="1099606"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Nucleus</a:t>
            </a:r>
          </a:p>
        </p:txBody>
      </p:sp>
      <p:sp>
        <p:nvSpPr>
          <p:cNvPr id="866" name="Shape 866"/>
          <p:cNvSpPr/>
          <p:nvPr/>
        </p:nvSpPr>
        <p:spPr>
          <a:xfrm flipV="1">
            <a:off x="7055555" y="5118382"/>
            <a:ext cx="1289192" cy="41994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7" name="Shape 867"/>
          <p:cNvSpPr/>
          <p:nvPr/>
        </p:nvSpPr>
        <p:spPr>
          <a:xfrm flipV="1">
            <a:off x="7665155" y="6039555"/>
            <a:ext cx="740552" cy="13772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8" name="Shape 868"/>
          <p:cNvSpPr/>
          <p:nvPr/>
        </p:nvSpPr>
        <p:spPr>
          <a:xfrm flipH="1">
            <a:off x="7719342" y="6044070"/>
            <a:ext cx="686365" cy="142691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9" name="Shape 869"/>
          <p:cNvSpPr/>
          <p:nvPr/>
        </p:nvSpPr>
        <p:spPr>
          <a:xfrm>
            <a:off x="3998524" y="7030719"/>
            <a:ext cx="1099605"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Nucleus</a:t>
            </a: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73" name="51_14_B-cell_activation_U.jpg"/>
          <p:cNvPicPr>
            <a:picLocks noChangeAspect="1"/>
          </p:cNvPicPr>
          <p:nvPr/>
        </p:nvPicPr>
        <p:blipFill>
          <a:blip r:embed="rId3">
            <a:extLst/>
          </a:blip>
          <a:srcRect l="0" t="0" r="0" b="2145"/>
          <a:stretch>
            <a:fillRect/>
          </a:stretch>
        </p:blipFill>
        <p:spPr>
          <a:xfrm>
            <a:off x="3779520" y="343182"/>
            <a:ext cx="5445761" cy="9164320"/>
          </a:xfrm>
          <a:prstGeom prst="rect">
            <a:avLst/>
          </a:prstGeom>
          <a:ln w="12700">
            <a:miter lim="400000"/>
          </a:ln>
        </p:spPr>
      </p:pic>
      <p:sp>
        <p:nvSpPr>
          <p:cNvPr id="874" name="Shape 874"/>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51.14</a:t>
            </a:r>
          </a:p>
        </p:txBody>
      </p:sp>
      <p:sp>
        <p:nvSpPr>
          <p:cNvPr id="875" name="Shape 875"/>
          <p:cNvSpPr/>
          <p:nvPr/>
        </p:nvSpPr>
        <p:spPr>
          <a:xfrm>
            <a:off x="5876995" y="957297"/>
            <a:ext cx="131651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Foreign protein</a:t>
            </a:r>
          </a:p>
        </p:txBody>
      </p:sp>
      <p:pic>
        <p:nvPicPr>
          <p:cNvPr id="876" name="51_14_activation.png"/>
          <p:cNvPicPr>
            <a:picLocks noChangeAspect="1"/>
          </p:cNvPicPr>
          <p:nvPr/>
        </p:nvPicPr>
        <p:blipFill>
          <a:blip r:embed="rId4">
            <a:extLst/>
          </a:blip>
          <a:stretch>
            <a:fillRect/>
          </a:stretch>
        </p:blipFill>
        <p:spPr>
          <a:xfrm>
            <a:off x="3964657" y="5118382"/>
            <a:ext cx="284481" cy="1088250"/>
          </a:xfrm>
          <a:prstGeom prst="rect">
            <a:avLst/>
          </a:prstGeom>
          <a:ln w="12700">
            <a:miter lim="400000"/>
          </a:ln>
        </p:spPr>
      </p:pic>
      <p:sp>
        <p:nvSpPr>
          <p:cNvPr id="877" name="Shape 877"/>
          <p:cNvSpPr/>
          <p:nvPr/>
        </p:nvSpPr>
        <p:spPr>
          <a:xfrm>
            <a:off x="5865706" y="1390790"/>
            <a:ext cx="823046"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B-cell</a:t>
            </a:r>
            <a:br/>
            <a:r>
              <a:t>receptors</a:t>
            </a:r>
          </a:p>
        </p:txBody>
      </p:sp>
      <p:sp>
        <p:nvSpPr>
          <p:cNvPr id="878" name="Shape 878"/>
          <p:cNvSpPr/>
          <p:nvPr/>
        </p:nvSpPr>
        <p:spPr>
          <a:xfrm>
            <a:off x="5865706" y="1977813"/>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B-cell</a:t>
            </a:r>
          </a:p>
        </p:txBody>
      </p:sp>
      <p:sp>
        <p:nvSpPr>
          <p:cNvPr id="879" name="Shape 879"/>
          <p:cNvSpPr/>
          <p:nvPr/>
        </p:nvSpPr>
        <p:spPr>
          <a:xfrm>
            <a:off x="5865706" y="2379697"/>
            <a:ext cx="615207"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MHC</a:t>
            </a:r>
            <a:br/>
            <a:r>
              <a:t>class II</a:t>
            </a:r>
            <a:br/>
            <a:r>
              <a:t>protein</a:t>
            </a:r>
          </a:p>
        </p:txBody>
      </p:sp>
      <p:sp>
        <p:nvSpPr>
          <p:cNvPr id="880" name="Shape 880"/>
          <p:cNvSpPr/>
          <p:nvPr/>
        </p:nvSpPr>
        <p:spPr>
          <a:xfrm>
            <a:off x="5470595" y="4129475"/>
            <a:ext cx="48706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B cell</a:t>
            </a:r>
          </a:p>
        </p:txBody>
      </p:sp>
      <p:sp>
        <p:nvSpPr>
          <p:cNvPr id="881" name="Shape 881"/>
          <p:cNvSpPr/>
          <p:nvPr/>
        </p:nvSpPr>
        <p:spPr>
          <a:xfrm>
            <a:off x="6940408" y="1641404"/>
            <a:ext cx="1692512"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B cell recognizes</a:t>
            </a:r>
            <a:br>
              <a:rPr b="1">
                <a:latin typeface="Arial"/>
                <a:ea typeface="Arial"/>
                <a:cs typeface="Arial"/>
                <a:sym typeface="Arial"/>
              </a:rPr>
            </a:br>
            <a:r>
              <a:rPr b="1">
                <a:latin typeface="Arial"/>
                <a:ea typeface="Arial"/>
                <a:cs typeface="Arial"/>
                <a:sym typeface="Arial"/>
              </a:rPr>
              <a:t>invader.</a:t>
            </a:r>
          </a:p>
        </p:txBody>
      </p:sp>
      <p:sp>
        <p:nvSpPr>
          <p:cNvPr id="882" name="Shape 882"/>
          <p:cNvSpPr/>
          <p:nvPr/>
        </p:nvSpPr>
        <p:spPr>
          <a:xfrm>
            <a:off x="6938150" y="3924017"/>
            <a:ext cx="1643114"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B cell stimulates</a:t>
            </a:r>
            <a:br>
              <a:rPr b="1">
                <a:latin typeface="Arial"/>
                <a:ea typeface="Arial"/>
                <a:cs typeface="Arial"/>
                <a:sym typeface="Arial"/>
              </a:rPr>
            </a:br>
            <a:r>
              <a:rPr b="1">
                <a:latin typeface="Arial"/>
                <a:ea typeface="Arial"/>
                <a:cs typeface="Arial"/>
                <a:sym typeface="Arial"/>
              </a:rPr>
              <a:t>active T cell.</a:t>
            </a:r>
          </a:p>
        </p:txBody>
      </p:sp>
      <p:sp>
        <p:nvSpPr>
          <p:cNvPr id="883" name="Shape 883"/>
          <p:cNvSpPr/>
          <p:nvPr/>
        </p:nvSpPr>
        <p:spPr>
          <a:xfrm>
            <a:off x="6942666" y="5224497"/>
            <a:ext cx="1732187"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B cell is activated</a:t>
            </a:r>
            <a:br>
              <a:rPr b="1">
                <a:latin typeface="Arial"/>
                <a:ea typeface="Arial"/>
                <a:cs typeface="Arial"/>
                <a:sym typeface="Arial"/>
              </a:rPr>
            </a:br>
            <a:r>
              <a:rPr b="1">
                <a:latin typeface="Arial"/>
                <a:ea typeface="Arial"/>
                <a:cs typeface="Arial"/>
                <a:sym typeface="Arial"/>
              </a:rPr>
              <a:t>by helper T cell.</a:t>
            </a:r>
          </a:p>
        </p:txBody>
      </p:sp>
      <p:sp>
        <p:nvSpPr>
          <p:cNvPr id="884" name="Shape 884"/>
          <p:cNvSpPr/>
          <p:nvPr/>
        </p:nvSpPr>
        <p:spPr>
          <a:xfrm>
            <a:off x="5513493" y="6014720"/>
            <a:ext cx="107003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Helper T cell</a:t>
            </a:r>
          </a:p>
        </p:txBody>
      </p:sp>
      <p:sp>
        <p:nvSpPr>
          <p:cNvPr id="885" name="Shape 885"/>
          <p:cNvSpPr/>
          <p:nvPr/>
        </p:nvSpPr>
        <p:spPr>
          <a:xfrm>
            <a:off x="4366541" y="5761849"/>
            <a:ext cx="86246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D9582F"/>
                </a:solidFill>
                <a:latin typeface="Arial"/>
                <a:ea typeface="Arial"/>
                <a:cs typeface="Arial"/>
                <a:sym typeface="Arial"/>
              </a:defRPr>
            </a:lvl1pPr>
          </a:lstStyle>
          <a:p>
            <a:pPr/>
            <a:r>
              <a:t>Cytokines</a:t>
            </a:r>
          </a:p>
        </p:txBody>
      </p:sp>
      <p:sp>
        <p:nvSpPr>
          <p:cNvPr id="886" name="Shape 886"/>
          <p:cNvSpPr/>
          <p:nvPr/>
        </p:nvSpPr>
        <p:spPr>
          <a:xfrm>
            <a:off x="6935893" y="6915573"/>
            <a:ext cx="1701975"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4.</a:t>
            </a:r>
            <a:r>
              <a:rPr b="1">
                <a:latin typeface="Arial"/>
                <a:ea typeface="Arial"/>
                <a:cs typeface="Arial"/>
                <a:sym typeface="Arial"/>
              </a:rPr>
              <a:t> Activated B cell</a:t>
            </a:r>
            <a:br>
              <a:rPr b="1">
                <a:latin typeface="Arial"/>
                <a:ea typeface="Arial"/>
                <a:cs typeface="Arial"/>
                <a:sym typeface="Arial"/>
              </a:rPr>
            </a:br>
            <a:r>
              <a:rPr b="1">
                <a:latin typeface="Arial"/>
                <a:ea typeface="Arial"/>
                <a:cs typeface="Arial"/>
                <a:sym typeface="Arial"/>
              </a:rPr>
              <a:t>divides, produces</a:t>
            </a:r>
            <a:br>
              <a:rPr b="1">
                <a:latin typeface="Arial"/>
                <a:ea typeface="Arial"/>
                <a:cs typeface="Arial"/>
                <a:sym typeface="Arial"/>
              </a:rPr>
            </a:br>
            <a:r>
              <a:rPr b="1">
                <a:latin typeface="Arial"/>
                <a:ea typeface="Arial"/>
                <a:cs typeface="Arial"/>
                <a:sym typeface="Arial"/>
              </a:rPr>
              <a:t>plasma cells, which</a:t>
            </a:r>
            <a:br>
              <a:rPr b="1">
                <a:latin typeface="Arial"/>
                <a:ea typeface="Arial"/>
                <a:cs typeface="Arial"/>
                <a:sym typeface="Arial"/>
              </a:rPr>
            </a:br>
            <a:r>
              <a:rPr b="1">
                <a:latin typeface="Arial"/>
                <a:ea typeface="Arial"/>
                <a:cs typeface="Arial"/>
                <a:sym typeface="Arial"/>
              </a:rPr>
              <a:t>produce antibodies.</a:t>
            </a:r>
          </a:p>
        </p:txBody>
      </p:sp>
      <p:sp>
        <p:nvSpPr>
          <p:cNvPr id="887" name="Shape 887"/>
          <p:cNvSpPr/>
          <p:nvPr/>
        </p:nvSpPr>
        <p:spPr>
          <a:xfrm>
            <a:off x="5429456" y="8037689"/>
            <a:ext cx="635435"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400">
                <a:latin typeface="Arial"/>
                <a:ea typeface="Arial"/>
                <a:cs typeface="Arial"/>
                <a:sym typeface="Arial"/>
              </a:defRPr>
            </a:pPr>
            <a:r>
              <a:t>Plasma</a:t>
            </a:r>
            <a:br/>
            <a:r>
              <a:t>cells</a:t>
            </a:r>
          </a:p>
        </p:txBody>
      </p:sp>
      <p:sp>
        <p:nvSpPr>
          <p:cNvPr id="888" name="Shape 888"/>
          <p:cNvSpPr/>
          <p:nvPr/>
        </p:nvSpPr>
        <p:spPr>
          <a:xfrm>
            <a:off x="4635217" y="9069493"/>
            <a:ext cx="93130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Antibodies</a:t>
            </a:r>
          </a:p>
        </p:txBody>
      </p:sp>
      <p:sp>
        <p:nvSpPr>
          <p:cNvPr id="889" name="Shape 889"/>
          <p:cNvSpPr/>
          <p:nvPr/>
        </p:nvSpPr>
        <p:spPr>
          <a:xfrm>
            <a:off x="6949440" y="8547946"/>
            <a:ext cx="1800945"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Antibodies will bind</a:t>
            </a:r>
            <a:br/>
            <a:r>
              <a:t>to antigens and mark</a:t>
            </a:r>
            <a:br/>
            <a:r>
              <a:t>them for destruction</a:t>
            </a:r>
          </a:p>
        </p:txBody>
      </p:sp>
      <p:sp>
        <p:nvSpPr>
          <p:cNvPr id="890" name="Shape 890"/>
          <p:cNvSpPr/>
          <p:nvPr/>
        </p:nvSpPr>
        <p:spPr>
          <a:xfrm rot="6057316">
            <a:off x="6386869" y="8563332"/>
            <a:ext cx="275651" cy="686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997" y="6169"/>
                  <a:pt x="21600" y="13772"/>
                  <a:pt x="2160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891" name="Shape 891"/>
          <p:cNvSpPr/>
          <p:nvPr/>
        </p:nvSpPr>
        <p:spPr>
          <a:xfrm>
            <a:off x="6874932" y="8595359"/>
            <a:ext cx="1" cy="62766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92" name="Shape 892"/>
          <p:cNvSpPr/>
          <p:nvPr/>
        </p:nvSpPr>
        <p:spPr>
          <a:xfrm flipH="1">
            <a:off x="5502204" y="1508195"/>
            <a:ext cx="307059" cy="451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93" name="Shape 893"/>
          <p:cNvSpPr/>
          <p:nvPr/>
        </p:nvSpPr>
        <p:spPr>
          <a:xfrm>
            <a:off x="5186115" y="2086186"/>
            <a:ext cx="63217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94" name="Shape 894"/>
          <p:cNvSpPr/>
          <p:nvPr/>
        </p:nvSpPr>
        <p:spPr>
          <a:xfrm>
            <a:off x="5267395" y="2497102"/>
            <a:ext cx="53057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Shape 89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Culmination</a:t>
            </a:r>
          </a:p>
        </p:txBody>
      </p:sp>
      <p:sp>
        <p:nvSpPr>
          <p:cNvPr id="899" name="Shape 899"/>
          <p:cNvSpPr/>
          <p:nvPr>
            <p:ph type="body" idx="4294967295"/>
          </p:nvPr>
        </p:nvSpPr>
        <p:spPr>
          <a:xfrm>
            <a:off x="205457" y="1819768"/>
            <a:ext cx="12480997" cy="752291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combination with the leukocytes involved in the innate immune system, the cells of the adaptive immune system are almost always successful in eliminating threats from bacteria, parasites, fungi, </a:t>
            </a:r>
            <a:br/>
            <a:r>
              <a:t>and viruses.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adaptive immune response has two mechanisms:</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Cell-mediated involves T</a:t>
            </a:r>
            <a:r>
              <a:rPr baseline="-19722"/>
              <a:t>H</a:t>
            </a:r>
            <a:r>
              <a:t>1 and cytoxic T cells </a:t>
            </a:r>
            <a:br/>
            <a:r>
              <a:t>and occurs by cell-to-cell communication</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humoral response promoted by T</a:t>
            </a:r>
            <a:r>
              <a:rPr baseline="-19722"/>
              <a:t>H</a:t>
            </a:r>
            <a:r>
              <a:t>2 cells, </a:t>
            </a:r>
            <a:br/>
            <a:r>
              <a:t>which secrete antibodies into blood and lymph</a:t>
            </a:r>
          </a:p>
        </p:txBody>
      </p:sp>
      <p:sp>
        <p:nvSpPr>
          <p:cNvPr id="900" name="Shape 90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Shape 902"/>
          <p:cNvSpPr/>
          <p:nvPr>
            <p:ph type="title" idx="4294967295"/>
          </p:nvPr>
        </p:nvSpPr>
        <p:spPr>
          <a:xfrm>
            <a:off x="79022" y="277706"/>
            <a:ext cx="1292577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Are Bacteria and Other Foreign Cells Killed?</a:t>
            </a:r>
          </a:p>
        </p:txBody>
      </p:sp>
      <p:sp>
        <p:nvSpPr>
          <p:cNvPr id="903" name="Shape 903"/>
          <p:cNvSpPr/>
          <p:nvPr>
            <p:ph type="body" idx="4294967295"/>
          </p:nvPr>
        </p:nvSpPr>
        <p:spPr>
          <a:xfrm>
            <a:off x="205457" y="1837831"/>
            <a:ext cx="12553246" cy="7680960"/>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When antibodies coat foreign cells, the result is </a:t>
            </a:r>
            <a:r>
              <a:rPr b="1"/>
              <a:t>agglutination</a:t>
            </a:r>
            <a:r>
              <a:t> (clumping of bacteria) </a:t>
            </a:r>
          </a:p>
          <a:p>
            <a:pPr lvl="1" marL="829055" indent="-397255" defTabSz="1300480">
              <a:spcBef>
                <a:spcPts val="800"/>
              </a:spcBef>
              <a:buClr>
                <a:srgbClr val="9D002D"/>
              </a:buClr>
              <a:buSzPct val="100000"/>
              <a:buChar char="–"/>
              <a:defRPr sz="3400">
                <a:latin typeface="Arial"/>
                <a:ea typeface="Arial"/>
                <a:cs typeface="Arial"/>
                <a:sym typeface="Arial"/>
              </a:defRPr>
            </a:pPr>
            <a:r>
              <a:t>Cells that are agglutinated are readily phagocytized by macrophages</a:t>
            </a:r>
            <a:endParaRPr sz="38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Clumped and single cells that are tagged with antibodies are readily destroyed by macrophages via phagocytosis  </a:t>
            </a:r>
          </a:p>
          <a:p>
            <a:pPr lvl="1" marL="829055" indent="-397255" defTabSz="1300480">
              <a:spcBef>
                <a:spcPts val="800"/>
              </a:spcBef>
              <a:buClr>
                <a:srgbClr val="9D002D"/>
              </a:buClr>
              <a:buSzPct val="100000"/>
              <a:buChar char="–"/>
              <a:defRPr sz="3400">
                <a:latin typeface="Arial"/>
                <a:ea typeface="Arial"/>
                <a:cs typeface="Arial"/>
                <a:sym typeface="Arial"/>
              </a:defRPr>
            </a:pPr>
            <a:r>
              <a:t>Antibodies that are bound to antigens also stimulate a lethal group of proteins called the </a:t>
            </a:r>
            <a:r>
              <a:rPr b="1"/>
              <a:t>complement system</a:t>
            </a:r>
            <a:endParaRPr b="1" sz="38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A combination of the innate and adaptive immune responses usually eliminates all invading bacteria within a few days</a:t>
            </a:r>
          </a:p>
        </p:txBody>
      </p:sp>
      <p:sp>
        <p:nvSpPr>
          <p:cNvPr id="904" name="Shape 90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6" name="Shape 906"/>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Eliminating Extracellular Pathogens</a:t>
            </a:r>
          </a:p>
        </p:txBody>
      </p:sp>
      <p:sp>
        <p:nvSpPr>
          <p:cNvPr id="907" name="Shape 907"/>
          <p:cNvSpPr/>
          <p:nvPr>
            <p:ph type="body" idx="4294967295"/>
          </p:nvPr>
        </p:nvSpPr>
        <p:spPr>
          <a:xfrm>
            <a:off x="205457" y="1819768"/>
            <a:ext cx="12480997" cy="68546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Bound antibodies eliminate pathogens in four ways: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Opsonization </a:t>
            </a:r>
            <a:r>
              <a:t>is the coating of the pathogen and its 	destruction by phgocytes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Neutralization</a:t>
            </a:r>
            <a:r>
              <a:t> is the blocking of coated cells from 	interacting with host cells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Agglutination </a:t>
            </a:r>
            <a:r>
              <a:t>is the clumping of antigens by 		antibodies</a:t>
            </a:r>
          </a:p>
        </p:txBody>
      </p:sp>
      <p:sp>
        <p:nvSpPr>
          <p:cNvPr id="908" name="Shape 90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Eliminating Extracellular Pathogens</a:t>
            </a:r>
          </a:p>
        </p:txBody>
      </p:sp>
      <p:sp>
        <p:nvSpPr>
          <p:cNvPr id="911" name="Shape 911"/>
          <p:cNvSpPr/>
          <p:nvPr>
            <p:ph type="body" idx="4294967295"/>
          </p:nvPr>
        </p:nvSpPr>
        <p:spPr>
          <a:xfrm>
            <a:off x="205457" y="1855893"/>
            <a:ext cx="12480997" cy="6854614"/>
          </a:xfrm>
          <a:prstGeom prst="rect">
            <a:avLst/>
          </a:prstGeom>
        </p:spPr>
        <p:txBody>
          <a:bodyPr lIns="0" tIns="0" rIns="0" bIns="0" anchor="t"/>
          <a:lstStyle/>
          <a:p>
            <a:pPr lvl="1" marL="836246" indent="-404446" defTabSz="1300480">
              <a:spcBef>
                <a:spcPts val="800"/>
              </a:spcBef>
              <a:buClr>
                <a:srgbClr val="000000"/>
              </a:buClr>
              <a:buSzPct val="100000"/>
              <a:buAutoNum type="arabicPeriod" startAt="4"/>
              <a:tabLst>
                <a:tab pos="1155700" algn="l"/>
              </a:tabLst>
              <a:defRPr>
                <a:latin typeface="Arial"/>
                <a:ea typeface="Arial"/>
                <a:cs typeface="Arial"/>
                <a:sym typeface="Arial"/>
              </a:defRPr>
            </a:pPr>
            <a:r>
              <a:t> </a:t>
            </a:r>
            <a:r>
              <a:rPr b="1"/>
              <a:t>Co-stimulation of complement proteins </a:t>
            </a:r>
            <a:r>
              <a:t>is the 		activation of a group of proteins called the 			</a:t>
            </a:r>
            <a:r>
              <a:rPr b="1"/>
              <a:t>complement system  </a:t>
            </a:r>
            <a:endParaRPr b="1"/>
          </a:p>
          <a:p>
            <a:pPr lvl="2" marL="1315508" indent="-413808" defTabSz="1300480">
              <a:spcBef>
                <a:spcPts val="800"/>
              </a:spcBef>
              <a:buClr>
                <a:srgbClr val="9D002D"/>
              </a:buClr>
              <a:buSzPct val="100000"/>
              <a:buChar char="–"/>
              <a:tabLst>
                <a:tab pos="1155700" algn="l"/>
              </a:tabLst>
              <a:defRPr sz="3400">
                <a:latin typeface="Arial"/>
                <a:ea typeface="Arial"/>
                <a:cs typeface="Arial"/>
                <a:sym typeface="Arial"/>
              </a:defRPr>
            </a:pPr>
            <a:r>
              <a:t>The proteins have two functions: </a:t>
            </a:r>
          </a:p>
          <a:p>
            <a:pPr lvl="3" marL="1875366" indent="-503766" defTabSz="1300480">
              <a:spcBef>
                <a:spcPts val="800"/>
              </a:spcBef>
              <a:buClr>
                <a:srgbClr val="000000"/>
              </a:buClr>
              <a:buSzPct val="100000"/>
              <a:buAutoNum type="alphaLcPeriod" startAt="1"/>
              <a:tabLst>
                <a:tab pos="1155700" algn="l"/>
              </a:tabLst>
              <a:defRPr sz="3400">
                <a:latin typeface="Arial"/>
                <a:ea typeface="Arial"/>
                <a:cs typeface="Arial"/>
                <a:sym typeface="Arial"/>
              </a:defRPr>
            </a:pPr>
            <a:r>
              <a:t>Assembling antigen–antibody complex</a:t>
            </a:r>
          </a:p>
          <a:p>
            <a:pPr lvl="3" marL="1875366" indent="-503766" defTabSz="1300480">
              <a:spcBef>
                <a:spcPts val="800"/>
              </a:spcBef>
              <a:buClr>
                <a:srgbClr val="000000"/>
              </a:buClr>
              <a:buSzPct val="100000"/>
              <a:buAutoNum type="alphaLcPeriod" startAt="1"/>
              <a:tabLst>
                <a:tab pos="1155700" algn="l"/>
              </a:tabLst>
              <a:defRPr sz="3400">
                <a:latin typeface="Arial"/>
                <a:ea typeface="Arial"/>
                <a:cs typeface="Arial"/>
                <a:sym typeface="Arial"/>
              </a:defRPr>
            </a:pPr>
            <a:r>
              <a:t>Creating holes in the plasma membranes </a:t>
            </a:r>
            <a:br/>
            <a:r>
              <a:t>of the pathogens</a:t>
            </a:r>
          </a:p>
        </p:txBody>
      </p:sp>
      <p:sp>
        <p:nvSpPr>
          <p:cNvPr id="912" name="Shape 91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4" name="51_15_humoral_response_U.jpg"/>
          <p:cNvPicPr>
            <a:picLocks noChangeAspect="1"/>
          </p:cNvPicPr>
          <p:nvPr/>
        </p:nvPicPr>
        <p:blipFill>
          <a:blip r:embed="rId3">
            <a:extLst/>
          </a:blip>
          <a:srcRect l="0" t="0" r="0" b="4884"/>
          <a:stretch>
            <a:fillRect/>
          </a:stretch>
        </p:blipFill>
        <p:spPr>
          <a:xfrm>
            <a:off x="1029546" y="2287128"/>
            <a:ext cx="10943450" cy="4924215"/>
          </a:xfrm>
          <a:prstGeom prst="rect">
            <a:avLst/>
          </a:prstGeom>
          <a:ln w="12700">
            <a:miter lim="400000"/>
          </a:ln>
        </p:spPr>
      </p:pic>
      <p:sp>
        <p:nvSpPr>
          <p:cNvPr id="915" name="Shape 91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51.15</a:t>
            </a:r>
          </a:p>
        </p:txBody>
      </p:sp>
      <p:sp>
        <p:nvSpPr>
          <p:cNvPr id="916" name="Shape 916"/>
          <p:cNvSpPr/>
          <p:nvPr/>
        </p:nvSpPr>
        <p:spPr>
          <a:xfrm>
            <a:off x="7897707" y="2727395"/>
            <a:ext cx="1988344"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Complement protein</a:t>
            </a:r>
          </a:p>
        </p:txBody>
      </p:sp>
      <p:sp>
        <p:nvSpPr>
          <p:cNvPr id="917" name="Shape 917"/>
          <p:cNvSpPr/>
          <p:nvPr/>
        </p:nvSpPr>
        <p:spPr>
          <a:xfrm>
            <a:off x="7911253" y="3020906"/>
            <a:ext cx="938412"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Pathogen</a:t>
            </a:r>
          </a:p>
        </p:txBody>
      </p:sp>
      <p:sp>
        <p:nvSpPr>
          <p:cNvPr id="918" name="Shape 918"/>
          <p:cNvSpPr/>
          <p:nvPr/>
        </p:nvSpPr>
        <p:spPr>
          <a:xfrm>
            <a:off x="7908995" y="3287324"/>
            <a:ext cx="89306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Antibody</a:t>
            </a:r>
          </a:p>
        </p:txBody>
      </p:sp>
      <p:sp>
        <p:nvSpPr>
          <p:cNvPr id="919" name="Shape 919"/>
          <p:cNvSpPr/>
          <p:nvPr/>
        </p:nvSpPr>
        <p:spPr>
          <a:xfrm>
            <a:off x="4350737" y="6057617"/>
            <a:ext cx="194339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Uninfected host cell</a:t>
            </a:r>
          </a:p>
        </p:txBody>
      </p:sp>
      <p:sp>
        <p:nvSpPr>
          <p:cNvPr id="920" name="Shape 920"/>
          <p:cNvSpPr/>
          <p:nvPr/>
        </p:nvSpPr>
        <p:spPr>
          <a:xfrm>
            <a:off x="1822026" y="6470791"/>
            <a:ext cx="145435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Opsonization</a:t>
            </a:r>
          </a:p>
        </p:txBody>
      </p:sp>
      <p:sp>
        <p:nvSpPr>
          <p:cNvPr id="921" name="Shape 921"/>
          <p:cNvSpPr/>
          <p:nvPr/>
        </p:nvSpPr>
        <p:spPr>
          <a:xfrm>
            <a:off x="4603608" y="6452729"/>
            <a:ext cx="158174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Neutralization</a:t>
            </a:r>
          </a:p>
        </p:txBody>
      </p:sp>
      <p:sp>
        <p:nvSpPr>
          <p:cNvPr id="922" name="Shape 922"/>
          <p:cNvSpPr/>
          <p:nvPr/>
        </p:nvSpPr>
        <p:spPr>
          <a:xfrm>
            <a:off x="1722684" y="5350933"/>
            <a:ext cx="1028602"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Neutrophil</a:t>
            </a:r>
          </a:p>
        </p:txBody>
      </p:sp>
      <p:sp>
        <p:nvSpPr>
          <p:cNvPr id="923" name="Shape 923"/>
          <p:cNvSpPr/>
          <p:nvPr/>
        </p:nvSpPr>
        <p:spPr>
          <a:xfrm>
            <a:off x="7656124" y="6470791"/>
            <a:ext cx="1503363"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Agglutination</a:t>
            </a:r>
          </a:p>
        </p:txBody>
      </p:sp>
      <p:sp>
        <p:nvSpPr>
          <p:cNvPr id="924" name="Shape 924"/>
          <p:cNvSpPr/>
          <p:nvPr/>
        </p:nvSpPr>
        <p:spPr>
          <a:xfrm>
            <a:off x="10132889" y="6443697"/>
            <a:ext cx="1684338"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1600">
                <a:latin typeface="Arial Black"/>
                <a:ea typeface="Arial Black"/>
                <a:cs typeface="Arial Black"/>
                <a:sym typeface="Arial Black"/>
              </a:defRPr>
            </a:pPr>
            <a:r>
              <a:t>Co-stimulation</a:t>
            </a:r>
            <a:br/>
            <a:r>
              <a:t>of complement</a:t>
            </a:r>
            <a:br/>
            <a:r>
              <a:t>proteins</a:t>
            </a:r>
          </a:p>
        </p:txBody>
      </p:sp>
      <p:sp>
        <p:nvSpPr>
          <p:cNvPr id="925" name="Shape 925"/>
          <p:cNvSpPr/>
          <p:nvPr/>
        </p:nvSpPr>
        <p:spPr>
          <a:xfrm>
            <a:off x="7545493" y="2840284"/>
            <a:ext cx="307059" cy="451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26" name="Shape 926"/>
          <p:cNvSpPr/>
          <p:nvPr/>
        </p:nvSpPr>
        <p:spPr>
          <a:xfrm>
            <a:off x="7540977" y="3133795"/>
            <a:ext cx="30705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27" name="Shape 927"/>
          <p:cNvSpPr/>
          <p:nvPr/>
        </p:nvSpPr>
        <p:spPr>
          <a:xfrm>
            <a:off x="7536462" y="3400213"/>
            <a:ext cx="31157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Shape 931"/>
          <p:cNvSpPr/>
          <p:nvPr>
            <p:ph type="title" idx="4294967295"/>
          </p:nvPr>
        </p:nvSpPr>
        <p:spPr>
          <a:xfrm>
            <a:off x="76764" y="273191"/>
            <a:ext cx="12480996" cy="1169529"/>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Are Viruses Destroyed?</a:t>
            </a:r>
          </a:p>
        </p:txBody>
      </p:sp>
      <p:sp>
        <p:nvSpPr>
          <p:cNvPr id="932" name="Shape 93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immune system has two major ways to eliminate viruses:</a:t>
            </a:r>
            <a:endParaRPr sz="28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a:t>
            </a:r>
            <a:r>
              <a:rPr b="1"/>
              <a:t>cell-mediated response </a:t>
            </a:r>
            <a:r>
              <a:t>involves cytotoxic T cells (activated CD8</a:t>
            </a:r>
            <a:r>
              <a:rPr baseline="30555">
                <a:latin typeface="Symbol"/>
                <a:ea typeface="Symbol"/>
                <a:cs typeface="Symbol"/>
                <a:sym typeface="Symbol"/>
              </a:rPr>
              <a:t>+</a:t>
            </a:r>
            <a:r>
              <a:t> cells) and takes place at the surface of infected cells</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a:t>
            </a:r>
            <a:r>
              <a:rPr b="1"/>
              <a:t>humoral response </a:t>
            </a:r>
            <a:r>
              <a:t>involves antibodies and </a:t>
            </a:r>
            <a:br/>
            <a:r>
              <a:t>takes place in blood and lymph</a:t>
            </a:r>
          </a:p>
        </p:txBody>
      </p:sp>
      <p:sp>
        <p:nvSpPr>
          <p:cNvPr id="933" name="Shape 93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7" name="download_springer_com_static_pdf_355_art_253A10_1007_252Fs00360-011-0605-z_pdf_auth66_1406747460_dafe712ee39d889f4d4a7bb08f730ecf_ext__pdf.jp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18" name="download_springer_com_static_pdf_355_art_253A10_1007_252Fs00360-011-0605-z_pdf_auth66_1406747460_dafe712ee39d889f4d4a7bb08f730ecf_ext__pdf.jpg"/>
          <p:cNvPicPr>
            <a:picLocks noChangeAspect="1"/>
          </p:cNvPicPr>
          <p:nvPr/>
        </p:nvPicPr>
        <p:blipFill>
          <a:blip r:embed="rId3">
            <a:extLst/>
          </a:blip>
          <a:stretch>
            <a:fillRect/>
          </a:stretch>
        </p:blipFill>
        <p:spPr>
          <a:xfrm>
            <a:off x="6858000" y="6019800"/>
            <a:ext cx="5524500" cy="3441700"/>
          </a:xfrm>
          <a:prstGeom prst="rect">
            <a:avLst/>
          </a:prstGeom>
          <a:ln w="12700">
            <a:miter lim="400000"/>
          </a:ln>
        </p:spPr>
      </p:pic>
      <p:pic>
        <p:nvPicPr>
          <p:cNvPr id="219" name="download_springer_com_static_pdf_355_art_253A10_1007_252Fs00360-011-0605-z_pdf_auth66_1406747460_dafe712ee39d889f4d4a7bb08f730ecf_ext__pdf.jpg"/>
          <p:cNvPicPr>
            <a:picLocks noChangeAspect="1"/>
          </p:cNvPicPr>
          <p:nvPr/>
        </p:nvPicPr>
        <p:blipFill>
          <a:blip r:embed="rId4">
            <a:extLst/>
          </a:blip>
          <a:stretch>
            <a:fillRect/>
          </a:stretch>
        </p:blipFill>
        <p:spPr>
          <a:xfrm>
            <a:off x="1333500" y="2781300"/>
            <a:ext cx="5270500" cy="3149600"/>
          </a:xfrm>
          <a:prstGeom prst="rect">
            <a:avLst/>
          </a:prstGeom>
          <a:ln w="12700">
            <a:miter lim="400000"/>
          </a:ln>
        </p:spPr>
      </p:pic>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hape 93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Cell-Mediated Response</a:t>
            </a:r>
          </a:p>
        </p:txBody>
      </p:sp>
      <p:sp>
        <p:nvSpPr>
          <p:cNvPr id="936" name="Shape 936"/>
          <p:cNvSpPr/>
          <p:nvPr>
            <p:ph type="body" idx="4294967295"/>
          </p:nvPr>
        </p:nvSpPr>
        <p:spPr>
          <a:xfrm>
            <a:off x="205457" y="1819768"/>
            <a:ext cx="12480997" cy="7540979"/>
          </a:xfrm>
          <a:prstGeom prst="rect">
            <a:avLst/>
          </a:prstGeom>
        </p:spPr>
        <p:txBody>
          <a:bodyPr lIns="0" tIns="0" rIns="0" bIns="0" anchor="t"/>
          <a:lstStyle/>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In the </a:t>
            </a:r>
            <a:r>
              <a:rPr b="1"/>
              <a:t>cell-mediated response</a:t>
            </a:r>
            <a:r>
              <a:t>, cells that display viral antigens bound to class I MHC molecules are recognized by activated CD8</a:t>
            </a:r>
            <a:r>
              <a:rPr baseline="30526">
                <a:latin typeface="Symbol"/>
                <a:ea typeface="Symbol"/>
                <a:cs typeface="Symbol"/>
                <a:sym typeface="Symbol"/>
              </a:rPr>
              <a:t>+</a:t>
            </a:r>
            <a:r>
              <a:t> cells</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These cytotoxic T cells bind to the virus-infected cell, produce pores in the membrane, and activate a self-destruct response</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Because viruses can reproduce only inside host cells, the cell-mediated response limits the spread of infection by preventing new generations of virus particles from maturing</a:t>
            </a:r>
          </a:p>
        </p:txBody>
      </p:sp>
      <p:sp>
        <p:nvSpPr>
          <p:cNvPr id="937" name="Shape 93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Shape 93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Humoral Response</a:t>
            </a:r>
          </a:p>
        </p:txBody>
      </p:sp>
      <p:sp>
        <p:nvSpPr>
          <p:cNvPr id="940" name="Shape 940"/>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a:t>
            </a:r>
            <a:r>
              <a:rPr b="1"/>
              <a:t>humoral response</a:t>
            </a:r>
            <a:r>
              <a:t>, antibodies coat free virus particles so that they cannot infect cells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Two things happen once antibodies bind to the outside of a virus:</a:t>
            </a:r>
            <a:endParaRPr sz="28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virus is blocked from infecting host cells</a:t>
            </a:r>
            <a:endParaRPr sz="14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Macrophages and other phagocytic cells recognize the antibody-coated particles and phagocytize them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Eventually, the virus population is reduced to zero</a:t>
            </a:r>
          </a:p>
        </p:txBody>
      </p:sp>
      <p:sp>
        <p:nvSpPr>
          <p:cNvPr id="941" name="Shape 94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3" name="51_16_cell-mediated_respons_U.jpg"/>
          <p:cNvPicPr>
            <a:picLocks noChangeAspect="1"/>
          </p:cNvPicPr>
          <p:nvPr/>
        </p:nvPicPr>
        <p:blipFill>
          <a:blip r:embed="rId3">
            <a:extLst/>
          </a:blip>
          <a:srcRect l="0" t="0" r="0" b="4525"/>
          <a:stretch>
            <a:fillRect/>
          </a:stretch>
        </p:blipFill>
        <p:spPr>
          <a:xfrm>
            <a:off x="422204" y="2332284"/>
            <a:ext cx="12158135" cy="4858739"/>
          </a:xfrm>
          <a:prstGeom prst="rect">
            <a:avLst/>
          </a:prstGeom>
          <a:ln w="12700">
            <a:miter lim="400000"/>
          </a:ln>
        </p:spPr>
      </p:pic>
      <p:sp>
        <p:nvSpPr>
          <p:cNvPr id="944" name="Shape 944"/>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51.16</a:t>
            </a:r>
          </a:p>
        </p:txBody>
      </p:sp>
      <p:sp>
        <p:nvSpPr>
          <p:cNvPr id="945" name="Shape 945"/>
          <p:cNvSpPr/>
          <p:nvPr/>
        </p:nvSpPr>
        <p:spPr>
          <a:xfrm>
            <a:off x="2138115" y="2792870"/>
            <a:ext cx="822785"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Cytotoxic</a:t>
            </a:r>
            <a:br/>
            <a:r>
              <a:t>T cell</a:t>
            </a:r>
          </a:p>
        </p:txBody>
      </p:sp>
      <p:sp>
        <p:nvSpPr>
          <p:cNvPr id="946" name="Shape 946"/>
          <p:cNvSpPr/>
          <p:nvPr/>
        </p:nvSpPr>
        <p:spPr>
          <a:xfrm>
            <a:off x="2474524" y="3438595"/>
            <a:ext cx="78345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Granules</a:t>
            </a:r>
          </a:p>
        </p:txBody>
      </p:sp>
      <p:sp>
        <p:nvSpPr>
          <p:cNvPr id="947" name="Shape 947"/>
          <p:cNvSpPr/>
          <p:nvPr/>
        </p:nvSpPr>
        <p:spPr>
          <a:xfrm>
            <a:off x="2415822" y="4149795"/>
            <a:ext cx="615206"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MHC </a:t>
            </a:r>
            <a:br/>
            <a:r>
              <a:t>protein</a:t>
            </a:r>
          </a:p>
        </p:txBody>
      </p:sp>
      <p:sp>
        <p:nvSpPr>
          <p:cNvPr id="948" name="Shape 948"/>
          <p:cNvSpPr/>
          <p:nvPr/>
        </p:nvSpPr>
        <p:spPr>
          <a:xfrm>
            <a:off x="2210364" y="3528906"/>
            <a:ext cx="221263"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49" name="Shape 949"/>
          <p:cNvSpPr/>
          <p:nvPr/>
        </p:nvSpPr>
        <p:spPr>
          <a:xfrm flipH="1">
            <a:off x="2016195" y="3528906"/>
            <a:ext cx="410916" cy="39737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50" name="Shape 950"/>
          <p:cNvSpPr/>
          <p:nvPr/>
        </p:nvSpPr>
        <p:spPr>
          <a:xfrm flipV="1">
            <a:off x="1885244" y="4244622"/>
            <a:ext cx="469619" cy="1625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51" name="Shape 951"/>
          <p:cNvSpPr/>
          <p:nvPr/>
        </p:nvSpPr>
        <p:spPr>
          <a:xfrm>
            <a:off x="2535484" y="5481884"/>
            <a:ext cx="694383" cy="5643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Virus-</a:t>
            </a:r>
            <a:br/>
            <a:r>
              <a:t>infected</a:t>
            </a:r>
            <a:br/>
            <a:r>
              <a:t>cell</a:t>
            </a:r>
          </a:p>
        </p:txBody>
      </p:sp>
      <p:sp>
        <p:nvSpPr>
          <p:cNvPr id="952" name="Shape 952"/>
          <p:cNvSpPr/>
          <p:nvPr/>
        </p:nvSpPr>
        <p:spPr>
          <a:xfrm>
            <a:off x="5409635" y="4901635"/>
            <a:ext cx="46727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T cell</a:t>
            </a:r>
          </a:p>
        </p:txBody>
      </p:sp>
      <p:sp>
        <p:nvSpPr>
          <p:cNvPr id="953" name="Shape 953"/>
          <p:cNvSpPr/>
          <p:nvPr/>
        </p:nvSpPr>
        <p:spPr>
          <a:xfrm>
            <a:off x="5411893" y="5648959"/>
            <a:ext cx="694383" cy="3808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Infected</a:t>
            </a:r>
            <a:br/>
            <a:r>
              <a:t>cell</a:t>
            </a:r>
          </a:p>
        </p:txBody>
      </p:sp>
      <p:sp>
        <p:nvSpPr>
          <p:cNvPr id="954" name="Shape 954"/>
          <p:cNvSpPr/>
          <p:nvPr/>
        </p:nvSpPr>
        <p:spPr>
          <a:xfrm>
            <a:off x="5418666" y="2928337"/>
            <a:ext cx="941116" cy="5643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Apoptosis-</a:t>
            </a:r>
            <a:br/>
            <a:r>
              <a:t>activating</a:t>
            </a:r>
            <a:br/>
            <a:r>
              <a:t>proteins</a:t>
            </a:r>
          </a:p>
        </p:txBody>
      </p:sp>
      <p:sp>
        <p:nvSpPr>
          <p:cNvPr id="955" name="Shape 955"/>
          <p:cNvSpPr/>
          <p:nvPr/>
        </p:nvSpPr>
        <p:spPr>
          <a:xfrm>
            <a:off x="661528" y="6258559"/>
            <a:ext cx="1830550" cy="6038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1.</a:t>
            </a:r>
            <a:r>
              <a:rPr b="1">
                <a:latin typeface="Arial"/>
                <a:ea typeface="Arial"/>
                <a:cs typeface="Arial"/>
                <a:sym typeface="Arial"/>
              </a:rPr>
              <a:t> Cytotoxic T cell</a:t>
            </a:r>
            <a:br>
              <a:rPr b="1">
                <a:latin typeface="Arial"/>
                <a:ea typeface="Arial"/>
                <a:cs typeface="Arial"/>
                <a:sym typeface="Arial"/>
              </a:rPr>
            </a:br>
            <a:r>
              <a:rPr b="1">
                <a:latin typeface="Arial"/>
                <a:ea typeface="Arial"/>
                <a:cs typeface="Arial"/>
                <a:sym typeface="Arial"/>
              </a:rPr>
              <a:t>recognizes and binds</a:t>
            </a:r>
            <a:br>
              <a:rPr b="1">
                <a:latin typeface="Arial"/>
                <a:ea typeface="Arial"/>
                <a:cs typeface="Arial"/>
                <a:sym typeface="Arial"/>
              </a:rPr>
            </a:br>
            <a:r>
              <a:rPr b="1">
                <a:latin typeface="Arial"/>
                <a:ea typeface="Arial"/>
                <a:cs typeface="Arial"/>
                <a:sym typeface="Arial"/>
              </a:rPr>
              <a:t>infected cell.</a:t>
            </a:r>
          </a:p>
        </p:txBody>
      </p:sp>
      <p:sp>
        <p:nvSpPr>
          <p:cNvPr id="956" name="Shape 956"/>
          <p:cNvSpPr/>
          <p:nvPr/>
        </p:nvSpPr>
        <p:spPr>
          <a:xfrm>
            <a:off x="3578577" y="6265333"/>
            <a:ext cx="4310200" cy="4203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2.</a:t>
            </a:r>
            <a:r>
              <a:rPr b="1">
                <a:latin typeface="Arial"/>
                <a:ea typeface="Arial"/>
                <a:cs typeface="Arial"/>
                <a:sym typeface="Arial"/>
              </a:rPr>
              <a:t> T cell secretes pore-forming proteins and other</a:t>
            </a:r>
            <a:br>
              <a:rPr b="1">
                <a:latin typeface="Arial"/>
                <a:ea typeface="Arial"/>
                <a:cs typeface="Arial"/>
                <a:sym typeface="Arial"/>
              </a:rPr>
            </a:br>
            <a:r>
              <a:rPr b="1">
                <a:latin typeface="Arial"/>
                <a:ea typeface="Arial"/>
                <a:cs typeface="Arial"/>
                <a:sym typeface="Arial"/>
              </a:rPr>
              <a:t>proteins that are transported into the infected cell. </a:t>
            </a:r>
          </a:p>
        </p:txBody>
      </p:sp>
      <p:sp>
        <p:nvSpPr>
          <p:cNvPr id="957" name="Shape 957"/>
          <p:cNvSpPr/>
          <p:nvPr/>
        </p:nvSpPr>
        <p:spPr>
          <a:xfrm>
            <a:off x="8069298" y="5849902"/>
            <a:ext cx="50686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Pores</a:t>
            </a:r>
          </a:p>
        </p:txBody>
      </p:sp>
      <p:sp>
        <p:nvSpPr>
          <p:cNvPr id="958" name="Shape 958"/>
          <p:cNvSpPr/>
          <p:nvPr/>
        </p:nvSpPr>
        <p:spPr>
          <a:xfrm>
            <a:off x="7877386" y="2892213"/>
            <a:ext cx="714091" cy="5643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Pore-</a:t>
            </a:r>
            <a:br/>
            <a:r>
              <a:t>forming</a:t>
            </a:r>
            <a:br/>
            <a:r>
              <a:t>proteins</a:t>
            </a:r>
          </a:p>
        </p:txBody>
      </p:sp>
      <p:sp>
        <p:nvSpPr>
          <p:cNvPr id="959" name="Shape 959"/>
          <p:cNvSpPr/>
          <p:nvPr/>
        </p:nvSpPr>
        <p:spPr>
          <a:xfrm>
            <a:off x="6303715" y="3095413"/>
            <a:ext cx="205459" cy="55315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0" name="Shape 960"/>
          <p:cNvSpPr/>
          <p:nvPr/>
        </p:nvSpPr>
        <p:spPr>
          <a:xfrm>
            <a:off x="6303715" y="3099928"/>
            <a:ext cx="559930" cy="19868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1" name="Shape 961"/>
          <p:cNvSpPr/>
          <p:nvPr/>
        </p:nvSpPr>
        <p:spPr>
          <a:xfrm flipV="1">
            <a:off x="7550008" y="3052515"/>
            <a:ext cx="295770" cy="37930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2" name="Shape 962"/>
          <p:cNvSpPr/>
          <p:nvPr/>
        </p:nvSpPr>
        <p:spPr>
          <a:xfrm flipH="1">
            <a:off x="7597422" y="3052515"/>
            <a:ext cx="248356" cy="69765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3" name="Shape 963"/>
          <p:cNvSpPr/>
          <p:nvPr/>
        </p:nvSpPr>
        <p:spPr>
          <a:xfrm>
            <a:off x="7741920" y="5574453"/>
            <a:ext cx="277707" cy="34995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4" name="Shape 964"/>
          <p:cNvSpPr/>
          <p:nvPr/>
        </p:nvSpPr>
        <p:spPr>
          <a:xfrm flipH="1" flipV="1">
            <a:off x="7893191" y="5353191"/>
            <a:ext cx="126436" cy="577992"/>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965" name="Shape 965"/>
          <p:cNvSpPr/>
          <p:nvPr/>
        </p:nvSpPr>
        <p:spPr>
          <a:xfrm>
            <a:off x="9347200" y="6258559"/>
            <a:ext cx="2532113" cy="6038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3.</a:t>
            </a:r>
            <a:r>
              <a:rPr b="1">
                <a:latin typeface="Arial"/>
                <a:ea typeface="Arial"/>
                <a:cs typeface="Arial"/>
                <a:sym typeface="Arial"/>
              </a:rPr>
              <a:t> Infected cell breaks up into</a:t>
            </a:r>
            <a:br>
              <a:rPr b="1">
                <a:latin typeface="Arial"/>
                <a:ea typeface="Arial"/>
                <a:cs typeface="Arial"/>
                <a:sym typeface="Arial"/>
              </a:rPr>
            </a:br>
            <a:r>
              <a:rPr b="1">
                <a:latin typeface="Arial"/>
                <a:ea typeface="Arial"/>
                <a:cs typeface="Arial"/>
                <a:sym typeface="Arial"/>
              </a:rPr>
              <a:t>fragments. Phagocytic cells</a:t>
            </a:r>
            <a:br>
              <a:rPr b="1">
                <a:latin typeface="Arial"/>
                <a:ea typeface="Arial"/>
                <a:cs typeface="Arial"/>
                <a:sym typeface="Arial"/>
              </a:rPr>
            </a:br>
            <a:r>
              <a:rPr b="1">
                <a:latin typeface="Arial"/>
                <a:ea typeface="Arial"/>
                <a:cs typeface="Arial"/>
                <a:sym typeface="Arial"/>
              </a:rPr>
              <a:t>consume the fragments. </a:t>
            </a:r>
          </a:p>
        </p:txBody>
      </p:sp>
      <p:sp>
        <p:nvSpPr>
          <p:cNvPr id="966" name="Shape 966"/>
          <p:cNvSpPr/>
          <p:nvPr/>
        </p:nvSpPr>
        <p:spPr>
          <a:xfrm>
            <a:off x="11198577" y="3404729"/>
            <a:ext cx="10599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Macrophage</a:t>
            </a: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0" name="Shape 970"/>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Adaptive Immunity </a:t>
            </a:r>
          </a:p>
        </p:txBody>
      </p:sp>
      <p:sp>
        <p:nvSpPr>
          <p:cNvPr id="971" name="Shape 97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972"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555804" y="4305582"/>
            <a:ext cx="1797192" cy="889565"/>
          </a:xfrm>
          <a:prstGeom prst="rect">
            <a:avLst/>
          </a:prstGeom>
          <a:ln w="12700">
            <a:miter lim="400000"/>
          </a:ln>
        </p:spPr>
      </p:pic>
      <p:sp>
        <p:nvSpPr>
          <p:cNvPr id="973" name="Shape 973"/>
          <p:cNvSpPr/>
          <p:nvPr/>
        </p:nvSpPr>
        <p:spPr>
          <a:xfrm>
            <a:off x="4420729" y="4497493"/>
            <a:ext cx="518311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Adaptive Immunity</a:t>
            </a: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5" name="Shape 975"/>
          <p:cNvSpPr/>
          <p:nvPr>
            <p:ph type="title" idx="4294967295"/>
          </p:nvPr>
        </p:nvSpPr>
        <p:spPr>
          <a:xfrm>
            <a:off x="90310" y="273191"/>
            <a:ext cx="12652588" cy="1280161"/>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The Immune System Rejects Foreign Tissues and Organs during Transplants</a:t>
            </a:r>
          </a:p>
        </p:txBody>
      </p:sp>
      <p:sp>
        <p:nvSpPr>
          <p:cNvPr id="976" name="Shape 976"/>
          <p:cNvSpPr/>
          <p:nvPr>
            <p:ph type="body" idx="4294967295"/>
          </p:nvPr>
        </p:nvSpPr>
        <p:spPr>
          <a:xfrm>
            <a:off x="205457" y="2171982"/>
            <a:ext cx="12480997" cy="736938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Transplanted tissues and organs contain antigens that are recognized as foreign, and an immune response is mounted, leading to rejection of the organ and the possible death of the patient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prevent strong immune reactions, physicians do two things: </a:t>
            </a:r>
            <a:endParaRPr sz="2800"/>
          </a:p>
          <a:p>
            <a:pPr lvl="1" marL="959338" indent="-527538" defTabSz="1300480">
              <a:spcBef>
                <a:spcPts val="800"/>
              </a:spcBef>
              <a:buClr>
                <a:srgbClr val="000000"/>
              </a:buClr>
              <a:buSzPct val="100000"/>
              <a:buAutoNum type="arabicPeriod" startAt="1"/>
              <a:defRPr>
                <a:latin typeface="Arial"/>
                <a:ea typeface="Arial"/>
                <a:cs typeface="Arial"/>
                <a:sym typeface="Arial"/>
              </a:defRPr>
            </a:pPr>
            <a:r>
              <a:t>Obtain the organ to be transplanted from a sibling or other donor whose MHC proteins are extremely similar to those of the recipient</a:t>
            </a:r>
          </a:p>
          <a:p>
            <a:pPr lvl="1" marL="959338" indent="-527538" defTabSz="1300480">
              <a:spcBef>
                <a:spcPts val="800"/>
              </a:spcBef>
              <a:buClr>
                <a:srgbClr val="000000"/>
              </a:buClr>
              <a:buSzPct val="100000"/>
              <a:buAutoNum type="arabicPeriod" startAt="1"/>
              <a:defRPr>
                <a:latin typeface="Arial"/>
                <a:ea typeface="Arial"/>
                <a:cs typeface="Arial"/>
                <a:sym typeface="Arial"/>
              </a:defRPr>
            </a:pPr>
            <a:r>
              <a:t>Treat the recipient with drugs that suppress the immune response</a:t>
            </a:r>
          </a:p>
        </p:txBody>
      </p:sp>
      <p:sp>
        <p:nvSpPr>
          <p:cNvPr id="977" name="Shape 977"/>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9" name="Shape 979"/>
          <p:cNvSpPr/>
          <p:nvPr>
            <p:ph type="title" idx="4294967295"/>
          </p:nvPr>
        </p:nvSpPr>
        <p:spPr>
          <a:xfrm>
            <a:off x="97084" y="277706"/>
            <a:ext cx="12480996" cy="1169530"/>
          </a:xfrm>
          <a:prstGeom prst="rect">
            <a:avLst/>
          </a:prstGeom>
        </p:spPr>
        <p:txBody>
          <a:bodyPr lIns="0" tIns="0" rIns="0" bIns="0" anchor="t"/>
          <a:lstStyle>
            <a:lvl1pPr algn="l" defTabSz="1274470">
              <a:lnSpc>
                <a:spcPct val="90000"/>
              </a:lnSpc>
              <a:defRPr b="1" sz="4312">
                <a:solidFill>
                  <a:srgbClr val="9D002D"/>
                </a:solidFill>
                <a:latin typeface="Times New Roman"/>
                <a:ea typeface="Times New Roman"/>
                <a:cs typeface="Times New Roman"/>
                <a:sym typeface="Times New Roman"/>
              </a:defRPr>
            </a:lvl1pPr>
          </a:lstStyle>
          <a:p>
            <a:pPr/>
            <a:r>
              <a:t>Responding to Future Infections: Immunological Memory</a:t>
            </a:r>
          </a:p>
        </p:txBody>
      </p:sp>
      <p:sp>
        <p:nvSpPr>
          <p:cNvPr id="980" name="Shape 980"/>
          <p:cNvSpPr/>
          <p:nvPr>
            <p:ph type="body" idx="4294967295"/>
          </p:nvPr>
        </p:nvSpPr>
        <p:spPr>
          <a:xfrm>
            <a:off x="205457" y="2162951"/>
            <a:ext cx="12480997" cy="59334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Activated B cells and T cells produce specialized daughter cells called </a:t>
            </a:r>
            <a:r>
              <a:rPr b="1"/>
              <a:t>memory cells</a:t>
            </a:r>
            <a:r>
              <a:t> that do not participate in the </a:t>
            </a:r>
            <a:r>
              <a:rPr b="1"/>
              <a:t>primary immune response</a:t>
            </a:r>
            <a:endParaRPr b="1"/>
          </a:p>
          <a:p>
            <a:pPr lvl="1" marL="836246" indent="-404446" defTabSz="1300480">
              <a:spcBef>
                <a:spcPts val="800"/>
              </a:spcBef>
              <a:buClr>
                <a:srgbClr val="9D002D"/>
              </a:buClr>
              <a:buSzPct val="100000"/>
              <a:buChar char="–"/>
              <a:defRPr>
                <a:latin typeface="Arial"/>
                <a:ea typeface="Arial"/>
                <a:cs typeface="Arial"/>
                <a:sym typeface="Arial"/>
              </a:defRPr>
            </a:pPr>
            <a:r>
              <a:t>This system is known as </a:t>
            </a:r>
            <a:r>
              <a:rPr b="1"/>
              <a:t>immunological memory</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Memory cells provide for a </a:t>
            </a:r>
            <a:r>
              <a:rPr b="1"/>
              <a:t>secondary immune response</a:t>
            </a:r>
            <a:r>
              <a:t> if the same antigen enters the body again </a:t>
            </a:r>
          </a:p>
        </p:txBody>
      </p:sp>
      <p:sp>
        <p:nvSpPr>
          <p:cNvPr id="981" name="Shape 981"/>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3" name="Shape 983"/>
          <p:cNvSpPr/>
          <p:nvPr>
            <p:ph type="title" idx="4294967295"/>
          </p:nvPr>
        </p:nvSpPr>
        <p:spPr>
          <a:xfrm>
            <a:off x="97084" y="277706"/>
            <a:ext cx="12480996" cy="1169530"/>
          </a:xfrm>
          <a:prstGeom prst="rect">
            <a:avLst/>
          </a:prstGeom>
        </p:spPr>
        <p:txBody>
          <a:bodyPr lIns="0" tIns="0" rIns="0" bIns="0" anchor="t"/>
          <a:lstStyle>
            <a:lvl1pPr algn="l" defTabSz="1274470">
              <a:lnSpc>
                <a:spcPct val="90000"/>
              </a:lnSpc>
              <a:defRPr b="1" sz="4312">
                <a:solidFill>
                  <a:srgbClr val="9D002D"/>
                </a:solidFill>
                <a:latin typeface="Times New Roman"/>
                <a:ea typeface="Times New Roman"/>
                <a:cs typeface="Times New Roman"/>
                <a:sym typeface="Times New Roman"/>
              </a:defRPr>
            </a:lvl1pPr>
          </a:lstStyle>
          <a:p>
            <a:pPr/>
            <a:r>
              <a:t>Responding to Future Infections: Immunological Memory</a:t>
            </a:r>
          </a:p>
        </p:txBody>
      </p:sp>
      <p:sp>
        <p:nvSpPr>
          <p:cNvPr id="984" name="Shape 984"/>
          <p:cNvSpPr/>
          <p:nvPr>
            <p:ph type="body" idx="4294967295"/>
          </p:nvPr>
        </p:nvSpPr>
        <p:spPr>
          <a:xfrm>
            <a:off x="205457" y="2162951"/>
            <a:ext cx="12480997" cy="7197796"/>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6246" indent="-404446" defTabSz="1300480">
              <a:spcBef>
                <a:spcPts val="800"/>
              </a:spcBef>
              <a:buClr>
                <a:srgbClr val="9D002D"/>
              </a:buClr>
              <a:buSzPct val="100000"/>
              <a:buChar char="–"/>
              <a:defRPr>
                <a:latin typeface="Arial"/>
                <a:ea typeface="Arial"/>
                <a:cs typeface="Arial"/>
                <a:sym typeface="Arial"/>
              </a:defRPr>
            </a:lvl2pPr>
          </a:lstStyle>
          <a:p>
            <a:pPr/>
            <a:r>
              <a:t>Circulating memory T and B cells increase the likelihood that lymphocytes with the correct antigen-specific receptors will find the antigen and activate quickly </a:t>
            </a:r>
          </a:p>
          <a:p>
            <a:pPr lvl="1"/>
            <a:r>
              <a:t>Therefore, the secondary response is faster and more efficient than the primary response</a:t>
            </a:r>
          </a:p>
        </p:txBody>
      </p:sp>
      <p:sp>
        <p:nvSpPr>
          <p:cNvPr id="985" name="Shape 98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7" name="Shape 98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Secondary Response Is Strong and Fast</a:t>
            </a:r>
          </a:p>
        </p:txBody>
      </p:sp>
      <p:sp>
        <p:nvSpPr>
          <p:cNvPr id="988" name="Shape 988"/>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ability of memory B-cell receptors to bind to the antigen’s epitope results in a process called </a:t>
            </a:r>
            <a:r>
              <a:rPr b="1"/>
              <a:t>somatic hypermutation</a:t>
            </a:r>
            <a:r>
              <a:t>, which fine-tunes the immune response</a:t>
            </a:r>
            <a:endParaRPr b="1"/>
          </a:p>
          <a:p>
            <a:pPr lvl="1" marL="836246" indent="-404446" defTabSz="1300480">
              <a:spcBef>
                <a:spcPts val="800"/>
              </a:spcBef>
              <a:buClr>
                <a:srgbClr val="9D002D"/>
              </a:buClr>
              <a:buSzPct val="100000"/>
              <a:buChar char="–"/>
              <a:defRPr>
                <a:latin typeface="Arial"/>
                <a:ea typeface="Arial"/>
                <a:cs typeface="Arial"/>
                <a:sym typeface="Arial"/>
              </a:defRPr>
            </a:pPr>
            <a:r>
              <a:t>Memory B cells with receptors that bind best to the antigen’s epitope live and produce daughter cells; those that bind to the antigen less effectively die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antibodies that result from somatic hypermutation are better fitting than the antibodies produced by plasma cells during the primary immune response </a:t>
            </a:r>
          </a:p>
        </p:txBody>
      </p:sp>
      <p:sp>
        <p:nvSpPr>
          <p:cNvPr id="989" name="Shape 98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91" name="51_17_secondary_response_U.jpg"/>
          <p:cNvPicPr>
            <a:picLocks noChangeAspect="1"/>
          </p:cNvPicPr>
          <p:nvPr/>
        </p:nvPicPr>
        <p:blipFill>
          <a:blip r:embed="rId3">
            <a:extLst/>
          </a:blip>
          <a:srcRect l="0" t="0" r="0" b="2590"/>
          <a:stretch>
            <a:fillRect/>
          </a:stretch>
        </p:blipFill>
        <p:spPr>
          <a:xfrm>
            <a:off x="422204" y="259644"/>
            <a:ext cx="12158135" cy="8994987"/>
          </a:xfrm>
          <a:prstGeom prst="rect">
            <a:avLst/>
          </a:prstGeom>
          <a:ln w="12700">
            <a:miter lim="400000"/>
          </a:ln>
        </p:spPr>
      </p:pic>
      <p:sp>
        <p:nvSpPr>
          <p:cNvPr id="992" name="Shape 99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51.17</a:t>
            </a:r>
          </a:p>
        </p:txBody>
      </p:sp>
      <p:sp>
        <p:nvSpPr>
          <p:cNvPr id="993" name="Shape 993"/>
          <p:cNvSpPr/>
          <p:nvPr/>
        </p:nvSpPr>
        <p:spPr>
          <a:xfrm>
            <a:off x="2436142" y="657013"/>
            <a:ext cx="4418807"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latin typeface="Arial"/>
                <a:ea typeface="Arial"/>
                <a:cs typeface="Arial"/>
                <a:sym typeface="Arial"/>
              </a:defRPr>
            </a:lvl1pPr>
          </a:lstStyle>
          <a:p>
            <a:pPr/>
            <a:r>
              <a:t>Initial exposure to antigen</a:t>
            </a:r>
          </a:p>
        </p:txBody>
      </p:sp>
      <p:sp>
        <p:nvSpPr>
          <p:cNvPr id="994" name="Shape 994"/>
          <p:cNvSpPr/>
          <p:nvPr/>
        </p:nvSpPr>
        <p:spPr>
          <a:xfrm>
            <a:off x="7588391" y="668302"/>
            <a:ext cx="4774580"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latin typeface="Arial"/>
                <a:ea typeface="Arial"/>
                <a:cs typeface="Arial"/>
                <a:sym typeface="Arial"/>
              </a:defRPr>
            </a:lvl1pPr>
          </a:lstStyle>
          <a:p>
            <a:pPr/>
            <a:r>
              <a:t>Second exposure to antigen</a:t>
            </a:r>
          </a:p>
        </p:txBody>
      </p:sp>
      <p:sp>
        <p:nvSpPr>
          <p:cNvPr id="995" name="Shape 995"/>
          <p:cNvSpPr/>
          <p:nvPr/>
        </p:nvSpPr>
        <p:spPr>
          <a:xfrm>
            <a:off x="6789137" y="2569351"/>
            <a:ext cx="2088308" cy="152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Secondary</a:t>
            </a:r>
            <a:br/>
            <a:r>
              <a:t>immune</a:t>
            </a:r>
            <a:br/>
            <a:r>
              <a:t>response</a:t>
            </a:r>
          </a:p>
        </p:txBody>
      </p:sp>
      <p:sp>
        <p:nvSpPr>
          <p:cNvPr id="996" name="Shape 996"/>
          <p:cNvSpPr/>
          <p:nvPr/>
        </p:nvSpPr>
        <p:spPr>
          <a:xfrm>
            <a:off x="2766155" y="5303520"/>
            <a:ext cx="3194001"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2800">
                <a:latin typeface="Arial Black"/>
                <a:ea typeface="Arial Black"/>
                <a:cs typeface="Arial Black"/>
                <a:sym typeface="Arial Black"/>
              </a:defRPr>
            </a:pPr>
            <a:r>
              <a:t>Primary immune</a:t>
            </a:r>
            <a:br/>
            <a:r>
              <a:t>response</a:t>
            </a:r>
          </a:p>
        </p:txBody>
      </p:sp>
      <p:sp>
        <p:nvSpPr>
          <p:cNvPr id="997" name="Shape 997"/>
          <p:cNvSpPr/>
          <p:nvPr/>
        </p:nvSpPr>
        <p:spPr>
          <a:xfrm>
            <a:off x="4867768" y="8796302"/>
            <a:ext cx="5245126" cy="508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800">
                <a:latin typeface="Arial Black"/>
                <a:ea typeface="Arial Black"/>
                <a:cs typeface="Arial Black"/>
                <a:sym typeface="Arial Black"/>
              </a:defRPr>
            </a:lvl1pPr>
          </a:lstStyle>
          <a:p>
            <a:pPr/>
            <a:r>
              <a:t>Time (days after exposure)</a:t>
            </a:r>
          </a:p>
        </p:txBody>
      </p:sp>
      <p:sp>
        <p:nvSpPr>
          <p:cNvPr id="998" name="Shape 998"/>
          <p:cNvSpPr/>
          <p:nvPr/>
        </p:nvSpPr>
        <p:spPr>
          <a:xfrm rot="16200000">
            <a:off x="-947822" y="3898053"/>
            <a:ext cx="3747022"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2800">
                <a:latin typeface="Arial Black"/>
                <a:ea typeface="Arial Black"/>
                <a:cs typeface="Arial Black"/>
                <a:sym typeface="Arial Black"/>
              </a:defRPr>
            </a:pPr>
            <a:r>
              <a:t>Antibodies in blood</a:t>
            </a:r>
            <a:br/>
            <a:r>
              <a:t>(arbitrary units)</a:t>
            </a:r>
          </a:p>
        </p:txBody>
      </p:sp>
      <p:sp>
        <p:nvSpPr>
          <p:cNvPr id="999" name="Shape 999"/>
          <p:cNvSpPr/>
          <p:nvPr/>
        </p:nvSpPr>
        <p:spPr>
          <a:xfrm>
            <a:off x="9491698" y="3346026"/>
            <a:ext cx="1712219"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Response</a:t>
            </a:r>
            <a:br/>
            <a:r>
              <a:t>is larger</a:t>
            </a:r>
          </a:p>
        </p:txBody>
      </p:sp>
      <p:sp>
        <p:nvSpPr>
          <p:cNvPr id="1000" name="Shape 1000"/>
          <p:cNvSpPr/>
          <p:nvPr/>
        </p:nvSpPr>
        <p:spPr>
          <a:xfrm>
            <a:off x="10144195" y="7163928"/>
            <a:ext cx="1712219"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Response</a:t>
            </a:r>
            <a:br/>
            <a:r>
              <a:t>is faster</a:t>
            </a:r>
          </a:p>
        </p:txBody>
      </p:sp>
      <p:sp>
        <p:nvSpPr>
          <p:cNvPr id="1001" name="Shape 1001"/>
          <p:cNvSpPr/>
          <p:nvPr/>
        </p:nvSpPr>
        <p:spPr>
          <a:xfrm>
            <a:off x="9489440" y="3298613"/>
            <a:ext cx="181751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1002" name="Shape 1002"/>
          <p:cNvSpPr/>
          <p:nvPr/>
        </p:nvSpPr>
        <p:spPr>
          <a:xfrm>
            <a:off x="9970346" y="7261013"/>
            <a:ext cx="1" cy="65024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1003" name="Shape 1003"/>
          <p:cNvSpPr/>
          <p:nvPr/>
        </p:nvSpPr>
        <p:spPr>
          <a:xfrm rot="2642245">
            <a:off x="9557698" y="2187415"/>
            <a:ext cx="1203433" cy="805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466" y="0"/>
                  <a:pt x="17996" y="8530"/>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1004" name="Shape 1004"/>
          <p:cNvSpPr/>
          <p:nvPr/>
        </p:nvSpPr>
        <p:spPr>
          <a:xfrm rot="9305841">
            <a:off x="8693067" y="6958878"/>
            <a:ext cx="1147638" cy="80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536" y="584"/>
                  <a:pt x="17965" y="9013"/>
                  <a:pt x="2160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08" name="TB51_4_adapt_immune_cells_L.jpg"/>
          <p:cNvPicPr>
            <a:picLocks noChangeAspect="1"/>
          </p:cNvPicPr>
          <p:nvPr/>
        </p:nvPicPr>
        <p:blipFill>
          <a:blip r:embed="rId3">
            <a:extLst/>
          </a:blip>
          <a:srcRect l="0" t="0" r="0" b="4777"/>
          <a:stretch>
            <a:fillRect/>
          </a:stretch>
        </p:blipFill>
        <p:spPr>
          <a:xfrm>
            <a:off x="422204" y="2418079"/>
            <a:ext cx="12158135" cy="4680375"/>
          </a:xfrm>
          <a:prstGeom prst="rect">
            <a:avLst/>
          </a:prstGeom>
          <a:ln w="12700">
            <a:miter lim="400000"/>
          </a:ln>
        </p:spPr>
      </p:pic>
      <p:sp>
        <p:nvSpPr>
          <p:cNvPr id="1009" name="Shape 1009"/>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51.4</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download_springer_com_static_pdf_355_art_253A10_1007_252Fs00360-011-0605-z_pdf_auth66_1406747460_dafe712ee39d889f4d4a7bb08f730ecf_ext__pdf.jp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23" name="download_springer_com_static_pdf_355_art_253A10_1007_252Fs00360-011-0605-z_pdf_auth66_1406747460_dafe712ee39d889f4d4a7bb08f730ecf_ext__pdf.jpg"/>
          <p:cNvPicPr>
            <a:picLocks noChangeAspect="1"/>
          </p:cNvPicPr>
          <p:nvPr/>
        </p:nvPicPr>
        <p:blipFill>
          <a:blip r:embed="rId3">
            <a:extLst/>
          </a:blip>
          <a:stretch>
            <a:fillRect/>
          </a:stretch>
        </p:blipFill>
        <p:spPr>
          <a:xfrm>
            <a:off x="2857500" y="2704905"/>
            <a:ext cx="7289800" cy="6832795"/>
          </a:xfrm>
          <a:prstGeom prst="rect">
            <a:avLst/>
          </a:prstGeom>
          <a:ln w="12700">
            <a:miter lim="400000"/>
          </a:ln>
        </p:spPr>
      </p:pic>
      <p:pic>
        <p:nvPicPr>
          <p:cNvPr id="224" name=""/>
          <p:cNvPicPr>
            <a:picLocks noChangeAspect="0"/>
          </p:cNvPicPr>
          <p:nvPr/>
        </p:nvPicPr>
        <p:blipFill>
          <a:blip r:embed="rId4">
            <a:extLst/>
          </a:blip>
          <a:stretch>
            <a:fillRect/>
          </a:stretch>
        </p:blipFill>
        <p:spPr>
          <a:xfrm>
            <a:off x="6400800" y="5956300"/>
            <a:ext cx="3784600" cy="3644900"/>
          </a:xfrm>
          <a:prstGeom prst="rect">
            <a:avLst/>
          </a:prstGeom>
        </p:spPr>
      </p:pic>
      <p:sp>
        <p:nvSpPr>
          <p:cNvPr id="226" name="Shape 226"/>
          <p:cNvSpPr/>
          <p:nvPr/>
        </p:nvSpPr>
        <p:spPr>
          <a:xfrm>
            <a:off x="10585294" y="4768850"/>
            <a:ext cx="2186956"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latin typeface="Gill Sans"/>
                <a:ea typeface="Gill Sans"/>
                <a:cs typeface="Gill Sans"/>
                <a:sym typeface="Gill Sans"/>
              </a:defRPr>
            </a:pPr>
            <a:r>
              <a:t>resource</a:t>
            </a:r>
          </a:p>
          <a:p>
            <a:pPr>
              <a:defRPr sz="4200">
                <a:latin typeface="Gill Sans"/>
                <a:ea typeface="Gill Sans"/>
                <a:cs typeface="Gill Sans"/>
                <a:sym typeface="Gill Sans"/>
              </a:defRPr>
            </a:pPr>
            <a:r>
              <a:t>allocation</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13" name="Shape 1013"/>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Adaptive Immune Response</a:t>
            </a:r>
          </a:p>
        </p:txBody>
      </p:sp>
      <p:sp>
        <p:nvSpPr>
          <p:cNvPr id="1014" name="Shape 101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1015"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1901048" y="4305582"/>
            <a:ext cx="1797192" cy="889565"/>
          </a:xfrm>
          <a:prstGeom prst="rect">
            <a:avLst/>
          </a:prstGeom>
          <a:ln w="12700">
            <a:miter lim="400000"/>
          </a:ln>
        </p:spPr>
      </p:pic>
      <p:sp>
        <p:nvSpPr>
          <p:cNvPr id="1016" name="Shape 1016"/>
          <p:cNvSpPr/>
          <p:nvPr/>
        </p:nvSpPr>
        <p:spPr>
          <a:xfrm>
            <a:off x="3765973" y="4497493"/>
            <a:ext cx="636168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The Adaptive Immune Response</a:t>
            </a:r>
          </a:p>
        </p:txBody>
      </p:sp>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18" name="Shape 101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Does Vaccination Work?</a:t>
            </a:r>
          </a:p>
        </p:txBody>
      </p:sp>
      <p:sp>
        <p:nvSpPr>
          <p:cNvPr id="1019" name="Shape 101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A </a:t>
            </a:r>
            <a:r>
              <a:rPr b="1"/>
              <a:t>vaccine </a:t>
            </a:r>
            <a:r>
              <a:t>contains antigens from a pathogen or a killed or weakened version of the pathogen itself </a:t>
            </a:r>
          </a:p>
          <a:p>
            <a:pPr marL="379185" indent="-379185"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There are three types of vaccines:</a:t>
            </a:r>
          </a:p>
          <a:p>
            <a:pPr lvl="1" marL="836246"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a:t>Subunit vaccines</a:t>
            </a:r>
            <a:r>
              <a:t>,</a:t>
            </a:r>
            <a:r>
              <a:rPr b="1"/>
              <a:t> </a:t>
            </a:r>
            <a:r>
              <a:t>such as those for hepatitis B</a:t>
            </a:r>
            <a:br/>
            <a:r>
              <a:t>	and influenza, consist of isolated viral proteins </a:t>
            </a:r>
          </a:p>
          <a:p>
            <a:pPr lvl="1" marL="836246"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a:t>Inactivated viruses</a:t>
            </a:r>
            <a:r>
              <a:t>,</a:t>
            </a:r>
            <a:r>
              <a:rPr b="1"/>
              <a:t> </a:t>
            </a:r>
            <a:r>
              <a:t>used in hepatitis A and polio, 	have been damaged by chemical treatments or 		exposure to ultraviolet light. They do not cause 		infections, but are antigenic</a:t>
            </a:r>
          </a:p>
        </p:txBody>
      </p:sp>
      <p:sp>
        <p:nvSpPr>
          <p:cNvPr id="1020" name="Shape 102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2" name="Shape 102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Does Vaccination Work?</a:t>
            </a:r>
          </a:p>
        </p:txBody>
      </p:sp>
      <p:sp>
        <p:nvSpPr>
          <p:cNvPr id="1023" name="Shape 1023"/>
          <p:cNvSpPr/>
          <p:nvPr>
            <p:ph type="body" idx="4294967295"/>
          </p:nvPr>
        </p:nvSpPr>
        <p:spPr>
          <a:xfrm>
            <a:off x="205457" y="1855893"/>
            <a:ext cx="12480997" cy="7215859"/>
          </a:xfrm>
          <a:prstGeom prst="rect">
            <a:avLst/>
          </a:prstGeom>
        </p:spPr>
        <p:txBody>
          <a:bodyPr lIns="0" tIns="0" rIns="0" bIns="0" anchor="t"/>
          <a:lstStyle/>
          <a:p>
            <a:pPr lvl="1" marL="836246" indent="-404446" defTabSz="1300480">
              <a:spcBef>
                <a:spcPts val="800"/>
              </a:spcBef>
              <a:buClr>
                <a:srgbClr val="000000"/>
              </a:buClr>
              <a:buSzPct val="100000"/>
              <a:buAutoNum type="arabicPeriod" startAt="3"/>
              <a:tabLst>
                <a:tab pos="1155700" algn="l"/>
              </a:tabLst>
              <a:defRPr>
                <a:latin typeface="Arial"/>
                <a:ea typeface="Arial"/>
                <a:cs typeface="Arial"/>
                <a:sym typeface="Arial"/>
              </a:defRPr>
            </a:pPr>
            <a:r>
              <a:t> </a:t>
            </a:r>
            <a:r>
              <a:rPr b="1"/>
              <a:t>Attenuated</a:t>
            </a:r>
            <a:r>
              <a:t>, or “</a:t>
            </a:r>
            <a:r>
              <a:rPr b="1"/>
              <a:t>live</a:t>
            </a:r>
            <a:r>
              <a:t>” </a:t>
            </a:r>
            <a:r>
              <a:rPr b="1"/>
              <a:t>viruses</a:t>
            </a:r>
            <a:r>
              <a:t> consist of complete 		virus particles that have lost the ability to grow rapidly 	in their normal host cells. The smallpox, polio, and 		measles vaccines consist of attenuated viruses</a:t>
            </a:r>
          </a:p>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After </a:t>
            </a:r>
            <a:r>
              <a:rPr b="1"/>
              <a:t>vaccination</a:t>
            </a:r>
            <a:r>
              <a:t> (inoculation with a vaccine), the body mounts a primary immune response that produces memory cells. If a second infection occurs later, these memory cells respond quickly and eliminate the threat before illness appears</a:t>
            </a:r>
          </a:p>
        </p:txBody>
      </p:sp>
      <p:sp>
        <p:nvSpPr>
          <p:cNvPr id="1024" name="Shape 102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6" name="Shape 102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Failure of the Immune System</a:t>
            </a:r>
          </a:p>
        </p:txBody>
      </p:sp>
      <p:sp>
        <p:nvSpPr>
          <p:cNvPr id="1027" name="Shape 102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Viruses such as influenza and the human immunodeficiency virus (HIV) mutate so rapidly that they present the immune system with a constantly changing array of epitopes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Memory cells that were effective during a previous infection by these viruses are unlikely to bind to the changed epitopes and trigger a response to a later infection </a:t>
            </a:r>
          </a:p>
          <a:p>
            <a:pPr lvl="1" marL="836246" indent="-404446" defTabSz="1300480">
              <a:spcBef>
                <a:spcPts val="800"/>
              </a:spcBef>
              <a:buClr>
                <a:srgbClr val="9D002D"/>
              </a:buClr>
              <a:buSzPct val="100000"/>
              <a:buChar char="–"/>
              <a:defRPr>
                <a:latin typeface="Arial"/>
                <a:ea typeface="Arial"/>
                <a:cs typeface="Arial"/>
                <a:sym typeface="Arial"/>
              </a:defRPr>
            </a:pPr>
            <a:r>
              <a:t>As a result, it is extremely difficult to design an effective vaccine against these agents</a:t>
            </a:r>
          </a:p>
        </p:txBody>
      </p:sp>
      <p:sp>
        <p:nvSpPr>
          <p:cNvPr id="1028" name="Shape 102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0" name="Shape 103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Happens When the Immune System Fails?</a:t>
            </a:r>
          </a:p>
        </p:txBody>
      </p:sp>
      <p:sp>
        <p:nvSpPr>
          <p:cNvPr id="1031" name="Shape 1031"/>
          <p:cNvSpPr/>
          <p:nvPr>
            <p:ph type="body" idx="4294967295"/>
          </p:nvPr>
        </p:nvSpPr>
        <p:spPr>
          <a:xfrm>
            <a:off x="205457" y="1819769"/>
            <a:ext cx="12480997"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Individuals with badly impaired adaptive immune systems suffer debilitating illness from infections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immune system can fail by not reacting or by overreacting to a particular antigen</a:t>
            </a:r>
            <a:endParaRPr>
              <a:solidFill>
                <a:srgbClr val="FF0000"/>
              </a:solidFill>
            </a:endParaRPr>
          </a:p>
          <a:p>
            <a:pPr lvl="1" marL="836246" indent="-404446" defTabSz="1300480">
              <a:spcBef>
                <a:spcPts val="800"/>
              </a:spcBef>
              <a:buClr>
                <a:srgbClr val="9D002D"/>
              </a:buClr>
              <a:buSzPct val="100000"/>
              <a:buChar char="–"/>
              <a:defRPr>
                <a:latin typeface="Arial"/>
                <a:ea typeface="Arial"/>
                <a:cs typeface="Arial"/>
                <a:sym typeface="Arial"/>
              </a:defRPr>
            </a:pPr>
            <a:r>
              <a:t>For example: People infected with the </a:t>
            </a:r>
            <a:r>
              <a:rPr b="1"/>
              <a:t>human immunodeficiency virus</a:t>
            </a:r>
            <a:r>
              <a:t> (</a:t>
            </a:r>
            <a:r>
              <a:rPr b="1"/>
              <a:t>HIV</a:t>
            </a:r>
            <a:r>
              <a:t>) suffer a progressive loss of </a:t>
            </a:r>
            <a:r>
              <a:rPr b="1"/>
              <a:t>CD4</a:t>
            </a:r>
            <a:r>
              <a:rPr b="1" baseline="30555"/>
              <a:t>+</a:t>
            </a:r>
            <a:r>
              <a:rPr b="1"/>
              <a:t> T cells </a:t>
            </a:r>
            <a:r>
              <a:t>because HIV kills CD4</a:t>
            </a:r>
            <a:r>
              <a:rPr baseline="30555"/>
              <a:t>+</a:t>
            </a:r>
            <a:r>
              <a:t> T cells and macrophages </a:t>
            </a:r>
          </a:p>
          <a:p>
            <a:pPr lvl="2" marL="1315508" indent="-413808" defTabSz="1300480">
              <a:spcBef>
                <a:spcPts val="800"/>
              </a:spcBef>
              <a:buClr>
                <a:srgbClr val="9D002D"/>
              </a:buClr>
              <a:buSzPct val="100000"/>
              <a:buChar char="–"/>
              <a:defRPr sz="3400">
                <a:latin typeface="Arial"/>
                <a:ea typeface="Arial"/>
                <a:cs typeface="Arial"/>
                <a:sym typeface="Arial"/>
              </a:defRPr>
            </a:pPr>
            <a:r>
              <a:t>Eventually, HIV-infected people develop </a:t>
            </a:r>
            <a:r>
              <a:rPr b="1"/>
              <a:t>AIDS—acquired immune deficiency syndrome</a:t>
            </a:r>
          </a:p>
        </p:txBody>
      </p:sp>
      <p:sp>
        <p:nvSpPr>
          <p:cNvPr id="1032" name="Shape 103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4" name="Shape 103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35" name="Shape 1035"/>
          <p:cNvSpPr/>
          <p:nvPr>
            <p:ph type="body" idx="4294967295"/>
          </p:nvPr>
        </p:nvSpPr>
        <p:spPr>
          <a:xfrm>
            <a:off x="205457" y="1819768"/>
            <a:ext cx="12480997" cy="75771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allergy</a:t>
            </a:r>
            <a:r>
              <a:t>, or </a:t>
            </a:r>
            <a:r>
              <a:rPr b="1"/>
              <a:t>allergic reaction</a:t>
            </a:r>
            <a:r>
              <a:t>, is an abnormal </a:t>
            </a:r>
            <a:br/>
            <a:r>
              <a:t>over-reactive response to an antigen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Certain people produce IgE antibodies—which are normally produced only in response to infection by worms—in response to specific molecules found in cat dander, nuts, plant pollen, or other products</a:t>
            </a:r>
          </a:p>
          <a:p>
            <a:pPr lvl="1" marL="836246" indent="-404446" defTabSz="1300480">
              <a:spcBef>
                <a:spcPts val="800"/>
              </a:spcBef>
              <a:buClr>
                <a:srgbClr val="9D002D"/>
              </a:buClr>
              <a:buSzPct val="100000"/>
              <a:buChar char="–"/>
              <a:defRPr>
                <a:latin typeface="Arial"/>
                <a:ea typeface="Arial"/>
                <a:cs typeface="Arial"/>
                <a:sym typeface="Arial"/>
              </a:defRPr>
            </a:pPr>
            <a:r>
              <a:t>Molecules that trigger this response are called </a:t>
            </a:r>
            <a:r>
              <a:rPr b="1"/>
              <a:t>allergens </a:t>
            </a:r>
            <a:r>
              <a:t>instead of antigens</a:t>
            </a:r>
          </a:p>
        </p:txBody>
      </p:sp>
      <p:sp>
        <p:nvSpPr>
          <p:cNvPr id="1036" name="Shape 103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8" name="Shape 103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39" name="Shape 1039"/>
          <p:cNvSpPr/>
          <p:nvPr>
            <p:ph type="body" idx="4294967295"/>
          </p:nvPr>
        </p:nvSpPr>
        <p:spPr>
          <a:xfrm>
            <a:off x="221262" y="1815253"/>
            <a:ext cx="12480996" cy="7577103"/>
          </a:xfrm>
          <a:prstGeom prst="rect">
            <a:avLst/>
          </a:prstGeom>
        </p:spPr>
        <p:txBody>
          <a:bodyPr lIns="0" tIns="0" rIns="0" bIns="0" anchor="t"/>
          <a:lstStyle/>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The presence of IgE antibodies in an allergic response triggers a series of events known as the </a:t>
            </a:r>
            <a:r>
              <a:rPr b="1"/>
              <a:t>hypersensitive reaction</a:t>
            </a:r>
            <a:r>
              <a:t>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When a person is first exposed to an allergen, receptors on certain leukocytes bind to the IgE antibodies that are produced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Once this binding event occurs, the cells (and the person) are said to be </a:t>
            </a:r>
            <a:r>
              <a:rPr b="1"/>
              <a:t>sensitized</a:t>
            </a:r>
            <a:r>
              <a:t>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Subsequent exposure to the allergen results in the onset of allergy symptoms</a:t>
            </a:r>
          </a:p>
        </p:txBody>
      </p:sp>
      <p:sp>
        <p:nvSpPr>
          <p:cNvPr id="1040" name="Shape 104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2" name="Shape 104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43" name="Shape 104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Later exposure causes the sensitized cells to produce large quantities of histamine, cytokines, chemokines, and other substances that all result in dilation and increased permeability of blood vessels, contraction of smooth muscles, and secretion by mucus-producing cells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potentially lethal reaction called anaphylactic shock can occur if the immune response is very severe</a:t>
            </a:r>
          </a:p>
        </p:txBody>
      </p:sp>
      <p:sp>
        <p:nvSpPr>
          <p:cNvPr id="1044" name="Shape 10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6" name="Shape 104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Immunodeficiency Diseases</a:t>
            </a:r>
          </a:p>
        </p:txBody>
      </p:sp>
      <p:sp>
        <p:nvSpPr>
          <p:cNvPr id="1047" name="Shape 1047"/>
          <p:cNvSpPr/>
          <p:nvPr>
            <p:ph type="body" idx="4294967295"/>
          </p:nvPr>
        </p:nvSpPr>
        <p:spPr>
          <a:xfrm>
            <a:off x="205457" y="1819768"/>
            <a:ext cx="12456162" cy="76267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Immunodeficiency diseases badly impair the adaptive immune response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Children can be born with a genetic disorder known </a:t>
            </a:r>
            <a:br/>
            <a:r>
              <a:t>as </a:t>
            </a:r>
            <a:r>
              <a:rPr b="1"/>
              <a:t>severe combined immunodeficiency disease (SCID)</a:t>
            </a:r>
            <a:r>
              <a:t>  </a:t>
            </a:r>
          </a:p>
          <a:p>
            <a:pPr lvl="1" marL="836246" indent="-404446" defTabSz="1300480">
              <a:spcBef>
                <a:spcPts val="800"/>
              </a:spcBef>
              <a:buClr>
                <a:srgbClr val="9D002D"/>
              </a:buClr>
              <a:buSzPct val="100000"/>
              <a:buChar char="–"/>
              <a:defRPr>
                <a:latin typeface="Arial"/>
                <a:ea typeface="Arial"/>
                <a:cs typeface="Arial"/>
                <a:sym typeface="Arial"/>
              </a:defRPr>
            </a:pPr>
            <a:r>
              <a:t>This is caused by mutations on the X chromosome</a:t>
            </a:r>
          </a:p>
          <a:p>
            <a:pPr lvl="1" marL="836246" indent="-404446" defTabSz="1300480">
              <a:spcBef>
                <a:spcPts val="800"/>
              </a:spcBef>
              <a:buClr>
                <a:srgbClr val="9D002D"/>
              </a:buClr>
              <a:buSzPct val="100000"/>
              <a:buChar char="–"/>
              <a:defRPr>
                <a:latin typeface="Arial"/>
                <a:ea typeface="Arial"/>
                <a:cs typeface="Arial"/>
                <a:sym typeface="Arial"/>
              </a:defRPr>
            </a:pPr>
            <a:r>
              <a:t>The mutation interferes with the development of T cells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Omenn syndrome, a genetic defect interferes with the recombinant DNA responsible for the T-cell and </a:t>
            </a:r>
            <a:br/>
            <a:r>
              <a:t>B-cell receptor production</a:t>
            </a:r>
          </a:p>
        </p:txBody>
      </p:sp>
      <p:sp>
        <p:nvSpPr>
          <p:cNvPr id="1048" name="Shape 104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p>
            <a:pPr/>
            <a:r>
              <a:t>Pathogens</a:t>
            </a:r>
          </a:p>
        </p:txBody>
      </p:sp>
      <p:sp>
        <p:nvSpPr>
          <p:cNvPr id="229" name="Shape 2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to the Immune System of Animals</a:t>
            </a:r>
          </a:p>
        </p:txBody>
      </p:sp>
      <p:sp>
        <p:nvSpPr>
          <p:cNvPr id="232" name="Shape 23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All organisms are targets for diseases from </a:t>
            </a:r>
            <a:r>
              <a:rPr b="1"/>
              <a:t>pathogens,</a:t>
            </a:r>
            <a:r>
              <a:t> disease-causing organisms  </a:t>
            </a:r>
          </a:p>
          <a:p>
            <a:pPr lvl="1" marL="836246" indent="-404446" defTabSz="1300480">
              <a:spcBef>
                <a:spcPts val="800"/>
              </a:spcBef>
              <a:buClr>
                <a:srgbClr val="9D002D"/>
              </a:buClr>
              <a:buSzPct val="100000"/>
              <a:buChar char="–"/>
              <a:defRPr>
                <a:latin typeface="Arial"/>
                <a:ea typeface="Arial"/>
                <a:cs typeface="Arial"/>
                <a:sym typeface="Arial"/>
              </a:defRPr>
            </a:pPr>
            <a:r>
              <a:t>The pathogens include bacteria, parasites, viruses, fungi, and protists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immune system of the animal fights off the pathogens and keeps the animal healthy</a:t>
            </a:r>
          </a:p>
        </p:txBody>
      </p:sp>
      <p:sp>
        <p:nvSpPr>
          <p:cNvPr id="233" name="Shape 23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pPr/>
            <a:r>
              <a:t>Pathogens</a:t>
            </a:r>
          </a:p>
        </p:txBody>
      </p:sp>
      <p:sp>
        <p:nvSpPr>
          <p:cNvPr id="236" name="Shape 236"/>
          <p:cNvSpPr/>
          <p:nvPr>
            <p:ph type="body" idx="1"/>
          </p:nvPr>
        </p:nvSpPr>
        <p:spPr>
          <a:prstGeom prst="rect">
            <a:avLst/>
          </a:prstGeom>
        </p:spPr>
        <p:txBody>
          <a:bodyPr/>
          <a:lstStyle/>
          <a:p>
            <a:pPr/>
            <a:r>
              <a:t>Disease producing power known as ________</a:t>
            </a:r>
          </a:p>
          <a:p>
            <a:pPr/>
            <a:r>
              <a:t>Bacteria - release enzymes or toxins</a:t>
            </a:r>
          </a:p>
          <a:p>
            <a:pPr/>
            <a:r>
              <a:t>Internal parasites (larger; protozoa, fungi) - use resources, damage tissue</a:t>
            </a:r>
          </a:p>
          <a:p>
            <a:pPr/>
            <a:r>
              <a:t>Virus - not self sustaining; lack ability to for </a:t>
            </a:r>
            <a:r>
              <a:rPr i="1"/>
              <a:t>energy production</a:t>
            </a:r>
            <a:r>
              <a:t> and </a:t>
            </a:r>
            <a:r>
              <a:rPr i="1"/>
              <a:t>protein synthesis</a:t>
            </a:r>
          </a:p>
        </p:txBody>
      </p:sp>
      <p:sp>
        <p:nvSpPr>
          <p:cNvPr id="237" name="Shape 2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vibrio.png"/>
          <p:cNvPicPr>
            <a:picLocks noChangeAspect="1"/>
          </p:cNvPicPr>
          <p:nvPr/>
        </p:nvPicPr>
        <p:blipFill>
          <a:blip r:embed="rId2">
            <a:extLst/>
          </a:blip>
          <a:stretch>
            <a:fillRect/>
          </a:stretch>
        </p:blipFill>
        <p:spPr>
          <a:xfrm>
            <a:off x="-774700" y="-419100"/>
            <a:ext cx="13868400" cy="10401300"/>
          </a:xfrm>
          <a:prstGeom prst="rect">
            <a:avLst/>
          </a:prstGeom>
          <a:ln w="12700">
            <a:miter lim="400000"/>
          </a:ln>
        </p:spPr>
      </p:pic>
      <p:sp>
        <p:nvSpPr>
          <p:cNvPr id="240" name="Shape 240"/>
          <p:cNvSpPr/>
          <p:nvPr>
            <p:ph type="title"/>
          </p:nvPr>
        </p:nvSpPr>
        <p:spPr>
          <a:prstGeom prst="rect">
            <a:avLst/>
          </a:prstGeom>
        </p:spPr>
        <p:txBody>
          <a:bodyPr/>
          <a:lstStyle/>
          <a:p>
            <a:pPr/>
            <a:r>
              <a:t>Bacteria - Vibrio</a:t>
            </a:r>
          </a:p>
        </p:txBody>
      </p:sp>
      <p:sp>
        <p:nvSpPr>
          <p:cNvPr id="241" name="Shape 2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xfrm>
            <a:off x="76200" y="88900"/>
            <a:ext cx="7975600" cy="3657600"/>
          </a:xfrm>
          <a:prstGeom prst="rect">
            <a:avLst/>
          </a:prstGeom>
        </p:spPr>
        <p:txBody>
          <a:bodyPr/>
          <a:lstStyle/>
          <a:p>
            <a:pPr/>
            <a:r>
              <a:t>Protists</a:t>
            </a:r>
          </a:p>
          <a:p>
            <a:pPr/>
            <a:r>
              <a:t>Fungi-like</a:t>
            </a:r>
          </a:p>
          <a:p>
            <a:pPr/>
            <a:r>
              <a:t>Thraustochytrids</a:t>
            </a:r>
          </a:p>
        </p:txBody>
      </p:sp>
      <p:sp>
        <p:nvSpPr>
          <p:cNvPr id="244" name="Shape 2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science (5).pdf (page 2 of 19).png"/>
          <p:cNvPicPr>
            <a:picLocks noChangeAspect="1"/>
          </p:cNvPicPr>
          <p:nvPr/>
        </p:nvPicPr>
        <p:blipFill>
          <a:blip r:embed="rId2">
            <a:extLst/>
          </a:blip>
          <a:stretch>
            <a:fillRect/>
          </a:stretch>
        </p:blipFill>
        <p:spPr>
          <a:xfrm>
            <a:off x="4343400" y="-203200"/>
            <a:ext cx="7400585" cy="10147300"/>
          </a:xfrm>
          <a:prstGeom prst="rect">
            <a:avLst/>
          </a:prstGeom>
          <a:ln w="12700">
            <a:miter lim="400000"/>
          </a:ln>
        </p:spPr>
      </p:pic>
      <p:pic>
        <p:nvPicPr>
          <p:cNvPr id="246" name="science (5).pdf (page 1 of 19).png"/>
          <p:cNvPicPr>
            <a:picLocks noChangeAspect="1"/>
          </p:cNvPicPr>
          <p:nvPr/>
        </p:nvPicPr>
        <p:blipFill>
          <a:blip r:embed="rId3">
            <a:extLst/>
          </a:blip>
          <a:stretch>
            <a:fillRect/>
          </a:stretch>
        </p:blipFill>
        <p:spPr>
          <a:xfrm>
            <a:off x="9436100" y="8216900"/>
            <a:ext cx="3622431" cy="838200"/>
          </a:xfrm>
          <a:prstGeom prst="rect">
            <a:avLst/>
          </a:prstGeom>
          <a:ln w="12700">
            <a:miter lim="400000"/>
          </a:ln>
        </p:spPr>
      </p:pic>
      <p:pic>
        <p:nvPicPr>
          <p:cNvPr id="247" name="science (5).pdf (page 2 of 19)-1.png"/>
          <p:cNvPicPr>
            <a:picLocks noChangeAspect="1"/>
          </p:cNvPicPr>
          <p:nvPr/>
        </p:nvPicPr>
        <p:blipFill>
          <a:blip r:embed="rId4">
            <a:extLst/>
          </a:blip>
          <a:stretch>
            <a:fillRect/>
          </a:stretch>
        </p:blipFill>
        <p:spPr>
          <a:xfrm>
            <a:off x="114300" y="5778500"/>
            <a:ext cx="6553200" cy="1638300"/>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9" name="droppedImage.pdf"/>
          <p:cNvPicPr>
            <a:picLocks noChangeAspect="1"/>
          </p:cNvPicPr>
          <p:nvPr/>
        </p:nvPicPr>
        <p:blipFill>
          <a:blip r:embed="rId2">
            <a:extLst/>
          </a:blip>
          <a:stretch>
            <a:fillRect/>
          </a:stretch>
        </p:blipFill>
        <p:spPr>
          <a:xfrm>
            <a:off x="-38100" y="635000"/>
            <a:ext cx="13398500" cy="8896061"/>
          </a:xfrm>
          <a:prstGeom prst="rect">
            <a:avLst/>
          </a:prstGeom>
          <a:ln w="12700">
            <a:miter lim="400000"/>
          </a:ln>
        </p:spPr>
      </p:pic>
      <p:sp>
        <p:nvSpPr>
          <p:cNvPr id="250" name="Shape 250"/>
          <p:cNvSpPr/>
          <p:nvPr>
            <p:ph type="title"/>
          </p:nvPr>
        </p:nvSpPr>
        <p:spPr>
          <a:prstGeom prst="rect">
            <a:avLst/>
          </a:prstGeom>
        </p:spPr>
        <p:txBody>
          <a:bodyPr/>
          <a:lstStyle/>
          <a:p>
            <a:pPr/>
            <a:r>
              <a:t>Fungi - QPX</a:t>
            </a:r>
          </a:p>
        </p:txBody>
      </p:sp>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a:r>
              <a:t>Defense</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4" name="Colleen Burge - Google+.png"/>
          <p:cNvPicPr>
            <a:picLocks noChangeAspect="1"/>
          </p:cNvPicPr>
          <p:nvPr/>
        </p:nvPicPr>
        <p:blipFill>
          <a:blip r:embed="rId2">
            <a:extLst/>
          </a:blip>
          <a:stretch>
            <a:fillRect/>
          </a:stretch>
        </p:blipFill>
        <p:spPr>
          <a:xfrm>
            <a:off x="241300" y="266700"/>
            <a:ext cx="7281465" cy="5613400"/>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p>
        </p:txBody>
      </p:sp>
      <p:sp>
        <p:nvSpPr>
          <p:cNvPr id="257" name="Shape 2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Colleen Burge - Google+-1.png"/>
          <p:cNvPicPr>
            <a:picLocks noChangeAspect="1"/>
          </p:cNvPicPr>
          <p:nvPr/>
        </p:nvPicPr>
        <p:blipFill>
          <a:blip r:embed="rId2">
            <a:extLst/>
          </a:blip>
          <a:stretch>
            <a:fillRect/>
          </a:stretch>
        </p:blipFill>
        <p:spPr>
          <a:xfrm>
            <a:off x="0" y="114300"/>
            <a:ext cx="6870700" cy="5018238"/>
          </a:xfrm>
          <a:prstGeom prst="rect">
            <a:avLst/>
          </a:prstGeom>
          <a:ln w="12700">
            <a:miter lim="400000"/>
          </a:ln>
        </p:spPr>
      </p:pic>
      <p:pic>
        <p:nvPicPr>
          <p:cNvPr id="259" name="intro-to-coral-disease-images-and-history.pdf (page 2 of 5).png"/>
          <p:cNvPicPr>
            <a:picLocks noChangeAspect="1"/>
          </p:cNvPicPr>
          <p:nvPr/>
        </p:nvPicPr>
        <p:blipFill>
          <a:blip r:embed="rId3">
            <a:extLst/>
          </a:blip>
          <a:stretch>
            <a:fillRect/>
          </a:stretch>
        </p:blipFill>
        <p:spPr>
          <a:xfrm>
            <a:off x="5520996" y="2857500"/>
            <a:ext cx="7572704" cy="66548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pPr/>
            <a:r>
              <a:t>Virus - Nodavirus</a:t>
            </a:r>
          </a:p>
        </p:txBody>
      </p:sp>
      <p:sp>
        <p:nvSpPr>
          <p:cNvPr id="262" name="Shape 26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 name="droppedImage.pdf"/>
          <p:cNvPicPr>
            <a:picLocks noChangeAspect="1"/>
          </p:cNvPicPr>
          <p:nvPr/>
        </p:nvPicPr>
        <p:blipFill>
          <a:blip r:embed="rId2">
            <a:extLst/>
          </a:blip>
          <a:stretch>
            <a:fillRect/>
          </a:stretch>
        </p:blipFill>
        <p:spPr>
          <a:xfrm>
            <a:off x="8328271" y="1351060"/>
            <a:ext cx="3911601" cy="2446240"/>
          </a:xfrm>
          <a:prstGeom prst="rect">
            <a:avLst/>
          </a:prstGeom>
          <a:ln w="12700">
            <a:miter lim="400000"/>
          </a:ln>
        </p:spPr>
      </p:pic>
      <p:pic>
        <p:nvPicPr>
          <p:cNvPr id="264" name="Picture1.png"/>
          <p:cNvPicPr>
            <a:picLocks noChangeAspect="1"/>
          </p:cNvPicPr>
          <p:nvPr/>
        </p:nvPicPr>
        <p:blipFill>
          <a:blip r:embed="rId3">
            <a:extLst/>
          </a:blip>
          <a:stretch>
            <a:fillRect/>
          </a:stretch>
        </p:blipFill>
        <p:spPr>
          <a:xfrm>
            <a:off x="1765300" y="4572000"/>
            <a:ext cx="10007600" cy="5003800"/>
          </a:xfrm>
          <a:prstGeom prst="rect">
            <a:avLst/>
          </a:prstGeom>
          <a:ln w="12700">
            <a:miter lim="400000"/>
          </a:ln>
        </p:spPr>
      </p:pic>
      <p:pic>
        <p:nvPicPr>
          <p:cNvPr id="265" name="droppedImage.pdf"/>
          <p:cNvPicPr>
            <a:picLocks noChangeAspect="1"/>
          </p:cNvPicPr>
          <p:nvPr/>
        </p:nvPicPr>
        <p:blipFill>
          <a:blip r:embed="rId4">
            <a:extLst/>
          </a:blip>
          <a:stretch>
            <a:fillRect/>
          </a:stretch>
        </p:blipFill>
        <p:spPr>
          <a:xfrm>
            <a:off x="838200" y="1295400"/>
            <a:ext cx="4279900" cy="3088030"/>
          </a:xfrm>
          <a:prstGeom prst="rect">
            <a:avLst/>
          </a:prstGeom>
          <a:ln w="12700">
            <a:miter lim="400000"/>
          </a:ln>
        </p:spPr>
      </p:pic>
      <p:pic>
        <p:nvPicPr>
          <p:cNvPr id="266" name="droppedImage.pdf"/>
          <p:cNvPicPr>
            <a:picLocks noChangeAspect="1"/>
          </p:cNvPicPr>
          <p:nvPr/>
        </p:nvPicPr>
        <p:blipFill>
          <a:blip r:embed="rId5">
            <a:extLst/>
          </a:blip>
          <a:stretch>
            <a:fillRect/>
          </a:stretch>
        </p:blipFill>
        <p:spPr>
          <a:xfrm>
            <a:off x="419100" y="1168400"/>
            <a:ext cx="2819400" cy="609600"/>
          </a:xfrm>
          <a:prstGeom prst="rect">
            <a:avLst/>
          </a:prstGeom>
          <a:ln w="12700">
            <a:miter lim="400000"/>
          </a:ln>
        </p:spPr>
      </p:pic>
      <p:pic>
        <p:nvPicPr>
          <p:cNvPr id="267" name="droppedImage.pdf"/>
          <p:cNvPicPr>
            <a:picLocks noChangeAspect="1"/>
          </p:cNvPicPr>
          <p:nvPr/>
        </p:nvPicPr>
        <p:blipFill>
          <a:blip r:embed="rId6">
            <a:extLst/>
          </a:blip>
          <a:stretch>
            <a:fillRect/>
          </a:stretch>
        </p:blipFill>
        <p:spPr>
          <a:xfrm>
            <a:off x="8994602" y="4178300"/>
            <a:ext cx="3529369" cy="12827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a:r>
              <a:t>Phage</a:t>
            </a:r>
          </a:p>
        </p:txBody>
      </p:sp>
      <p:sp>
        <p:nvSpPr>
          <p:cNvPr id="270" name="Shape 270"/>
          <p:cNvSpPr/>
          <p:nvPr>
            <p:ph type="body" idx="1"/>
          </p:nvPr>
        </p:nvSpPr>
        <p:spPr>
          <a:prstGeom prst="rect">
            <a:avLst/>
          </a:prstGeom>
        </p:spPr>
        <p:txBody>
          <a:bodyPr/>
          <a:lstStyle/>
          <a:p>
            <a:pPr/>
          </a:p>
        </p:txBody>
      </p:sp>
      <p:sp>
        <p:nvSpPr>
          <p:cNvPr id="271" name="Shape 2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2" name="T4 Virus infecting a bacteria. - YouTube.png"/>
          <p:cNvPicPr>
            <a:picLocks noChangeAspect="1"/>
          </p:cNvPicPr>
          <p:nvPr/>
        </p:nvPicPr>
        <p:blipFill>
          <a:blip r:embed="rId2">
            <a:extLst/>
          </a:blip>
          <a:stretch>
            <a:fillRect/>
          </a:stretch>
        </p:blipFill>
        <p:spPr>
          <a:xfrm>
            <a:off x="266700" y="1447800"/>
            <a:ext cx="5143500" cy="3517900"/>
          </a:xfrm>
          <a:prstGeom prst="rect">
            <a:avLst/>
          </a:prstGeom>
          <a:ln w="12700">
            <a:miter lim="400000"/>
          </a:ln>
        </p:spPr>
      </p:pic>
      <p:pic>
        <p:nvPicPr>
          <p:cNvPr id="273" name="T4 Virus infecting a bacteria. - YouTube-1.png"/>
          <p:cNvPicPr>
            <a:picLocks noChangeAspect="1"/>
          </p:cNvPicPr>
          <p:nvPr/>
        </p:nvPicPr>
        <p:blipFill>
          <a:blip r:embed="rId3">
            <a:extLst/>
          </a:blip>
          <a:stretch>
            <a:fillRect/>
          </a:stretch>
        </p:blipFill>
        <p:spPr>
          <a:xfrm>
            <a:off x="3810000" y="3644900"/>
            <a:ext cx="5384800" cy="41783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p>
            <a:pPr/>
            <a:r>
              <a:t>Abalone</a:t>
            </a:r>
          </a:p>
        </p:txBody>
      </p:sp>
      <p:pic>
        <p:nvPicPr>
          <p:cNvPr id="276" name="droppedImage.pdf"/>
          <p:cNvPicPr>
            <a:picLocks noChangeAspect="1"/>
          </p:cNvPicPr>
          <p:nvPr/>
        </p:nvPicPr>
        <p:blipFill>
          <a:blip r:embed="rId2">
            <a:extLst/>
          </a:blip>
          <a:srcRect l="217" t="1733" r="0" b="21143"/>
          <a:stretch>
            <a:fillRect/>
          </a:stretch>
        </p:blipFill>
        <p:spPr>
          <a:xfrm>
            <a:off x="469900" y="2641600"/>
            <a:ext cx="11634358" cy="5651500"/>
          </a:xfrm>
          <a:prstGeom prst="rect">
            <a:avLst/>
          </a:prstGeom>
          <a:ln w="12700">
            <a:miter lim="400000"/>
          </a:ln>
        </p:spPr>
      </p:pic>
      <p:sp>
        <p:nvSpPr>
          <p:cNvPr id="277" name="Shape 277"/>
          <p:cNvSpPr/>
          <p:nvPr/>
        </p:nvSpPr>
        <p:spPr>
          <a:xfrm>
            <a:off x="4853359" y="8267700"/>
            <a:ext cx="4837027"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Caused by a bacteria..</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79" name="Shape 27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80" name="Shape 280"/>
          <p:cNvSpPr/>
          <p:nvPr>
            <p:ph type="body" idx="4294967295"/>
          </p:nvPr>
        </p:nvSpPr>
        <p:spPr>
          <a:xfrm>
            <a:off x="205457" y="1837831"/>
            <a:ext cx="12438100" cy="7807396"/>
          </a:xfrm>
          <a:prstGeom prst="rect">
            <a:avLst/>
          </a:prstGeom>
        </p:spPr>
        <p:txBody>
          <a:bodyPr lIns="0" tIns="0" rIns="0" bIns="0" anchor="t"/>
          <a:lstStyle/>
          <a:p>
            <a:pPr marL="393229" indent="-393229" defTabSz="1300480">
              <a:spcBef>
                <a:spcPts val="900"/>
              </a:spcBef>
              <a:buClr>
                <a:srgbClr val="9D002D"/>
              </a:buClr>
              <a:buSzPct val="100000"/>
              <a:buFont typeface="Wingdings"/>
              <a:buChar char="▪"/>
              <a:tabLst>
                <a:tab pos="1549400" algn="l"/>
              </a:tabLst>
              <a:defRPr sz="3800">
                <a:latin typeface="Arial"/>
                <a:ea typeface="Arial"/>
                <a:cs typeface="Arial"/>
                <a:sym typeface="Arial"/>
              </a:defRPr>
            </a:pPr>
            <a:r>
              <a:t>Humans along with other animals are susceptible to a multitude of disease-causing bacteria, viruses, parasitic worms, fungi, and protists</a:t>
            </a:r>
          </a:p>
          <a:p>
            <a:pPr marL="393229" indent="-393229" defTabSz="1300480">
              <a:spcBef>
                <a:spcPts val="900"/>
              </a:spcBef>
              <a:buClr>
                <a:srgbClr val="9D002D"/>
              </a:buClr>
              <a:buSzPct val="100000"/>
              <a:buFont typeface="Wingdings"/>
              <a:buChar char="▪"/>
              <a:tabLst>
                <a:tab pos="1549400" algn="l"/>
              </a:tabLst>
              <a:defRPr sz="3800">
                <a:latin typeface="Arial"/>
                <a:ea typeface="Arial"/>
                <a:cs typeface="Arial"/>
                <a:sym typeface="Arial"/>
              </a:defRPr>
            </a:pPr>
            <a:r>
              <a:t>To understand how animals stay healthy for most of their lives, biologists have investigated three observations:</a:t>
            </a:r>
          </a:p>
          <a:p>
            <a:pPr lvl="1" marL="967232" indent="-535432"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Wounds usually heal, even if they become infected</a:t>
            </a:r>
          </a:p>
          <a:p>
            <a:pPr lvl="1" marL="967232" indent="-535432"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Most people who contract a bacterial or viral illness eventually recover without medication</a:t>
            </a:r>
          </a:p>
          <a:p>
            <a:pPr lvl="1" marL="967232" indent="-535432"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People who acquire bacterial or viral infections and recover frequently do not contract the same disease again</a:t>
            </a:r>
          </a:p>
        </p:txBody>
      </p:sp>
      <p:sp>
        <p:nvSpPr>
          <p:cNvPr id="281" name="Shape 28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84" name="Shape 28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Immunity </a:t>
            </a:r>
            <a:r>
              <a:rPr b="0"/>
              <a:t>is a resistance to or protection against disease-causing pathogens </a:t>
            </a:r>
            <a:endParaRPr b="0"/>
          </a:p>
          <a:p>
            <a:pPr lvl="1" marL="836246" indent="-404446" defTabSz="1300480">
              <a:spcBef>
                <a:spcPts val="800"/>
              </a:spcBef>
              <a:buClr>
                <a:srgbClr val="9D002D"/>
              </a:buClr>
              <a:buSzPct val="100000"/>
              <a:buChar char="–"/>
              <a:defRPr>
                <a:latin typeface="Arial"/>
                <a:ea typeface="Arial"/>
                <a:cs typeface="Arial"/>
                <a:sym typeface="Arial"/>
              </a:defRPr>
            </a:pPr>
            <a:r>
              <a:t>Prevents individuals from contracting a disease more than once</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Immunization</a:t>
            </a:r>
            <a:r>
              <a:rPr b="0"/>
              <a:t> is the conferring of immunity to a particular disease</a:t>
            </a:r>
            <a:endParaRPr b="0"/>
          </a:p>
          <a:p>
            <a:pPr lvl="1" marL="836246" indent="-404446" defTabSz="1300480">
              <a:spcBef>
                <a:spcPts val="800"/>
              </a:spcBef>
              <a:buClr>
                <a:srgbClr val="9D002D"/>
              </a:buClr>
              <a:buSzPct val="100000"/>
              <a:buChar char="–"/>
              <a:defRPr b="1">
                <a:latin typeface="Arial"/>
                <a:ea typeface="Arial"/>
                <a:cs typeface="Arial"/>
                <a:sym typeface="Arial"/>
              </a:defRPr>
            </a:pPr>
            <a:r>
              <a:t>Vaccination</a:t>
            </a:r>
            <a:r>
              <a:rPr b="0"/>
              <a:t> is the introduction of a weakened or altered pathogen to prime the body’s immune system, so it fights later infections effectively</a:t>
            </a:r>
          </a:p>
        </p:txBody>
      </p:sp>
      <p:sp>
        <p:nvSpPr>
          <p:cNvPr id="285" name="Shape 28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7" name="Shape 28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and Some History</a:t>
            </a:r>
          </a:p>
        </p:txBody>
      </p:sp>
      <p:sp>
        <p:nvSpPr>
          <p:cNvPr id="288" name="Shape 288"/>
          <p:cNvSpPr/>
          <p:nvPr>
            <p:ph type="body" idx="4294967295"/>
          </p:nvPr>
        </p:nvSpPr>
        <p:spPr>
          <a:xfrm>
            <a:off x="205457" y="1819768"/>
            <a:ext cx="12480997"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late 1700s, Edward Jenner had a key insight about why milkmaids often avoided smallpox infections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Because cows suffered from a smallpox-like disease called cowpox, Jenner reasoned that milkmaids were immune to smallpox because they had been exposed to cowpox</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test his hypothesis, he inoculated a boy with cowpox pathogens and then with smallpox pathogens</a:t>
            </a:r>
          </a:p>
          <a:p>
            <a:pPr lvl="1" marL="836246" indent="-404446" defTabSz="1300480">
              <a:spcBef>
                <a:spcPts val="800"/>
              </a:spcBef>
              <a:buClr>
                <a:srgbClr val="9D002D"/>
              </a:buClr>
              <a:buSzPct val="100000"/>
              <a:buChar char="–"/>
              <a:defRPr>
                <a:latin typeface="Arial"/>
                <a:ea typeface="Arial"/>
                <a:cs typeface="Arial"/>
                <a:sym typeface="Arial"/>
              </a:defRPr>
            </a:pPr>
            <a:r>
              <a:t>As predicted, the boy did not contract smallpox</a:t>
            </a:r>
          </a:p>
        </p:txBody>
      </p:sp>
      <p:sp>
        <p:nvSpPr>
          <p:cNvPr id="289" name="Shape 28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Innate Immunity and Adaptive Immunity</a:t>
            </a:r>
          </a:p>
        </p:txBody>
      </p:sp>
      <p:sp>
        <p:nvSpPr>
          <p:cNvPr id="292" name="Shape 292"/>
          <p:cNvSpPr/>
          <p:nvPr>
            <p:ph type="body" idx="4294967295"/>
          </p:nvPr>
        </p:nvSpPr>
        <p:spPr>
          <a:xfrm>
            <a:off x="205457" y="1819769"/>
            <a:ext cx="12480997" cy="748679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Innate immunity</a:t>
            </a:r>
            <a:r>
              <a:rPr b="0"/>
              <a:t> refers to immune system cells that are ready to respond to foreign invaders at all times </a:t>
            </a:r>
            <a:endParaRPr b="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innate immune system is nonspecific and responds in the same way to all antigens</a:t>
            </a:r>
          </a:p>
          <a:p>
            <a:pPr lvl="1" marL="836246" indent="-404446" defTabSz="1300480">
              <a:spcBef>
                <a:spcPts val="800"/>
              </a:spcBef>
              <a:buClr>
                <a:srgbClr val="9D002D"/>
              </a:buClr>
              <a:buSzPct val="100000"/>
              <a:buChar char="–"/>
              <a:defRPr>
                <a:latin typeface="Arial"/>
                <a:ea typeface="Arial"/>
                <a:cs typeface="Arial"/>
                <a:sym typeface="Arial"/>
              </a:defRPr>
            </a:pPr>
            <a:r>
              <a:t>An </a:t>
            </a:r>
            <a:r>
              <a:rPr b="1"/>
              <a:t>antigen</a:t>
            </a:r>
            <a:r>
              <a:t> is any foreign molecule that can initiate </a:t>
            </a:r>
            <a:br/>
            <a:r>
              <a:t>an immune response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that require activation confer </a:t>
            </a:r>
            <a:r>
              <a:rPr b="1"/>
              <a:t>adaptive immunity</a:t>
            </a:r>
            <a:r>
              <a:t> </a:t>
            </a:r>
          </a:p>
          <a:p>
            <a:pPr lvl="1" marL="836246" indent="-404446" defTabSz="1300480">
              <a:spcBef>
                <a:spcPts val="800"/>
              </a:spcBef>
              <a:buClr>
                <a:srgbClr val="9D002D"/>
              </a:buClr>
              <a:buSzPct val="100000"/>
              <a:buChar char="–"/>
              <a:defRPr>
                <a:latin typeface="Arial"/>
                <a:ea typeface="Arial"/>
                <a:cs typeface="Arial"/>
                <a:sym typeface="Arial"/>
              </a:defRPr>
            </a:pPr>
            <a:r>
              <a:t>These cells respond in an extremely specific way to the particular strains of bacteria, viruses, or fungi that enter the body</a:t>
            </a:r>
          </a:p>
        </p:txBody>
      </p:sp>
      <p:sp>
        <p:nvSpPr>
          <p:cNvPr id="293" name="Shape 29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TB51_1_innate_vs_adaptive_L.jpg"/>
          <p:cNvPicPr>
            <a:picLocks noChangeAspect="1"/>
          </p:cNvPicPr>
          <p:nvPr/>
        </p:nvPicPr>
        <p:blipFill>
          <a:blip r:embed="rId3">
            <a:extLst/>
          </a:blip>
          <a:srcRect l="0" t="0" r="0" b="2828"/>
          <a:stretch>
            <a:fillRect/>
          </a:stretch>
        </p:blipFill>
        <p:spPr>
          <a:xfrm>
            <a:off x="1113084" y="835377"/>
            <a:ext cx="10778632" cy="8064783"/>
          </a:xfrm>
          <a:prstGeom prst="rect">
            <a:avLst/>
          </a:prstGeom>
          <a:ln w="12700">
            <a:miter lim="400000"/>
          </a:ln>
        </p:spPr>
      </p:pic>
      <p:sp>
        <p:nvSpPr>
          <p:cNvPr id="296" name="Shape 296"/>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51.1</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_RM_ch51_roadmap_U.jpg"/>
          <p:cNvPicPr>
            <a:picLocks noChangeAspect="1"/>
          </p:cNvPicPr>
          <p:nvPr/>
        </p:nvPicPr>
        <p:blipFill>
          <a:blip r:embed="rId3">
            <a:extLst/>
          </a:blip>
          <a:srcRect l="0" t="0" r="0" b="3500"/>
          <a:stretch>
            <a:fillRect/>
          </a:stretch>
        </p:blipFill>
        <p:spPr>
          <a:xfrm>
            <a:off x="422204" y="1424657"/>
            <a:ext cx="12158135" cy="6660446"/>
          </a:xfrm>
          <a:prstGeom prst="rect">
            <a:avLst/>
          </a:prstGeom>
          <a:ln w="12700">
            <a:miter lim="400000"/>
          </a:ln>
        </p:spPr>
      </p:pic>
      <p:sp>
        <p:nvSpPr>
          <p:cNvPr id="159" name="Shape 159"/>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51</a:t>
            </a:r>
          </a:p>
        </p:txBody>
      </p:sp>
      <p:sp>
        <p:nvSpPr>
          <p:cNvPr id="160" name="Shape 160"/>
          <p:cNvSpPr/>
          <p:nvPr/>
        </p:nvSpPr>
        <p:spPr>
          <a:xfrm>
            <a:off x="4664568" y="1415626"/>
            <a:ext cx="465713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000">
                <a:latin typeface="Arial Black"/>
                <a:ea typeface="Arial Black"/>
                <a:cs typeface="Arial Black"/>
                <a:sym typeface="Arial Black"/>
              </a:defRPr>
            </a:lvl1pPr>
          </a:lstStyle>
          <a:p>
            <a:pPr/>
            <a:r>
              <a:t>In this chapter you will learn how</a:t>
            </a:r>
          </a:p>
        </p:txBody>
      </p:sp>
      <p:sp>
        <p:nvSpPr>
          <p:cNvPr id="161" name="Shape 161"/>
          <p:cNvSpPr/>
          <p:nvPr/>
        </p:nvSpPr>
        <p:spPr>
          <a:xfrm>
            <a:off x="3948853" y="5332870"/>
            <a:ext cx="1865735"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000">
                <a:solidFill>
                  <a:srgbClr val="106AAA"/>
                </a:solidFill>
                <a:latin typeface="Arial Black"/>
                <a:ea typeface="Arial Black"/>
                <a:cs typeface="Arial Black"/>
                <a:sym typeface="Arial Black"/>
              </a:defRPr>
            </a:lvl1pPr>
          </a:lstStyle>
          <a:p>
            <a:pPr/>
            <a:r>
              <a:t>finally asking</a:t>
            </a:r>
          </a:p>
        </p:txBody>
      </p:sp>
      <p:sp>
        <p:nvSpPr>
          <p:cNvPr id="162" name="Shape 162"/>
          <p:cNvSpPr/>
          <p:nvPr/>
        </p:nvSpPr>
        <p:spPr>
          <a:xfrm>
            <a:off x="2639342" y="4316870"/>
            <a:ext cx="704801"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51.1</a:t>
            </a:r>
          </a:p>
        </p:txBody>
      </p:sp>
      <p:sp>
        <p:nvSpPr>
          <p:cNvPr id="163" name="Shape 163"/>
          <p:cNvSpPr/>
          <p:nvPr/>
        </p:nvSpPr>
        <p:spPr>
          <a:xfrm>
            <a:off x="4534899" y="1968782"/>
            <a:ext cx="5260318" cy="683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200">
                <a:solidFill>
                  <a:srgbClr val="FFFFFF"/>
                </a:solidFill>
                <a:latin typeface="Arial"/>
                <a:ea typeface="Arial"/>
                <a:cs typeface="Arial"/>
                <a:sym typeface="Arial"/>
              </a:defRPr>
            </a:pPr>
            <a:r>
              <a:t>Animals fight infectious diseases using</a:t>
            </a:r>
            <a:br/>
            <a:r>
              <a:t>their immune system</a:t>
            </a:r>
          </a:p>
        </p:txBody>
      </p:sp>
      <p:sp>
        <p:nvSpPr>
          <p:cNvPr id="164" name="Shape 164"/>
          <p:cNvSpPr/>
          <p:nvPr/>
        </p:nvSpPr>
        <p:spPr>
          <a:xfrm>
            <a:off x="11464995" y="4321386"/>
            <a:ext cx="704801"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51.2</a:t>
            </a:r>
          </a:p>
        </p:txBody>
      </p:sp>
      <p:sp>
        <p:nvSpPr>
          <p:cNvPr id="165" name="Shape 165"/>
          <p:cNvSpPr/>
          <p:nvPr/>
        </p:nvSpPr>
        <p:spPr>
          <a:xfrm>
            <a:off x="4718755" y="6786880"/>
            <a:ext cx="704801"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51.5</a:t>
            </a:r>
          </a:p>
        </p:txBody>
      </p:sp>
      <p:sp>
        <p:nvSpPr>
          <p:cNvPr id="166" name="Shape 166"/>
          <p:cNvSpPr/>
          <p:nvPr/>
        </p:nvSpPr>
        <p:spPr>
          <a:xfrm>
            <a:off x="11478541" y="6066649"/>
            <a:ext cx="704802"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51.3</a:t>
            </a:r>
          </a:p>
        </p:txBody>
      </p:sp>
      <p:sp>
        <p:nvSpPr>
          <p:cNvPr id="167" name="Shape 167"/>
          <p:cNvSpPr/>
          <p:nvPr/>
        </p:nvSpPr>
        <p:spPr>
          <a:xfrm>
            <a:off x="11451449" y="7389707"/>
            <a:ext cx="704801"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51.4</a:t>
            </a:r>
          </a:p>
        </p:txBody>
      </p:sp>
      <p:sp>
        <p:nvSpPr>
          <p:cNvPr id="168" name="Shape 168"/>
          <p:cNvSpPr/>
          <p:nvPr/>
        </p:nvSpPr>
        <p:spPr>
          <a:xfrm>
            <a:off x="7159413" y="4470400"/>
            <a:ext cx="1028949" cy="1066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solidFill>
                  <a:srgbClr val="106AAA"/>
                </a:solidFill>
                <a:latin typeface="Arial Black"/>
                <a:ea typeface="Arial Black"/>
                <a:cs typeface="Arial Black"/>
                <a:sym typeface="Arial Black"/>
              </a:defRPr>
            </a:pPr>
            <a:r>
              <a:t>looking</a:t>
            </a:r>
            <a:br/>
            <a:r>
              <a:t>closer</a:t>
            </a:r>
            <a:br/>
            <a:r>
              <a:t>at</a:t>
            </a:r>
          </a:p>
        </p:txBody>
      </p:sp>
      <p:sp>
        <p:nvSpPr>
          <p:cNvPr id="169" name="Shape 169"/>
          <p:cNvSpPr/>
          <p:nvPr/>
        </p:nvSpPr>
        <p:spPr>
          <a:xfrm>
            <a:off x="2038773" y="2546773"/>
            <a:ext cx="1480518" cy="711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solidFill>
                  <a:srgbClr val="106AAA"/>
                </a:solidFill>
                <a:latin typeface="Arial Black"/>
                <a:ea typeface="Arial Black"/>
                <a:cs typeface="Arial Black"/>
                <a:sym typeface="Arial Black"/>
              </a:defRPr>
            </a:pPr>
            <a:r>
              <a:t>by first</a:t>
            </a:r>
            <a:br/>
            <a:r>
              <a:t>comparing</a:t>
            </a:r>
          </a:p>
        </p:txBody>
      </p:sp>
      <p:sp>
        <p:nvSpPr>
          <p:cNvPr id="170" name="Shape 170"/>
          <p:cNvSpPr/>
          <p:nvPr/>
        </p:nvSpPr>
        <p:spPr>
          <a:xfrm>
            <a:off x="4251770" y="3935306"/>
            <a:ext cx="2512158"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110000"/>
              </a:lnSpc>
              <a:defRPr b="1" sz="2200">
                <a:solidFill>
                  <a:srgbClr val="FFFFFF"/>
                </a:solidFill>
                <a:latin typeface="Arial"/>
                <a:ea typeface="Arial"/>
                <a:cs typeface="Arial"/>
                <a:sym typeface="Arial"/>
              </a:defRPr>
            </a:lvl1pPr>
          </a:lstStyle>
          <a:p>
            <a:pPr/>
            <a:r>
              <a:t>Adaptive immunity</a:t>
            </a:r>
          </a:p>
        </p:txBody>
      </p:sp>
      <p:sp>
        <p:nvSpPr>
          <p:cNvPr id="171" name="Shape 171"/>
          <p:cNvSpPr/>
          <p:nvPr/>
        </p:nvSpPr>
        <p:spPr>
          <a:xfrm>
            <a:off x="634435" y="3924017"/>
            <a:ext cx="2154995"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200">
                <a:solidFill>
                  <a:srgbClr val="FFFFFF"/>
                </a:solidFill>
                <a:latin typeface="Arial"/>
                <a:ea typeface="Arial"/>
                <a:cs typeface="Arial"/>
                <a:sym typeface="Arial"/>
              </a:defRPr>
            </a:lvl1pPr>
          </a:lstStyle>
          <a:p>
            <a:pPr/>
            <a:r>
              <a:t>Innate immunity</a:t>
            </a:r>
          </a:p>
        </p:txBody>
      </p:sp>
      <p:sp>
        <p:nvSpPr>
          <p:cNvPr id="172" name="Shape 172"/>
          <p:cNvSpPr/>
          <p:nvPr/>
        </p:nvSpPr>
        <p:spPr>
          <a:xfrm>
            <a:off x="2088444" y="5926666"/>
            <a:ext cx="3210385" cy="10456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What happens when the</a:t>
            </a:r>
            <a:br/>
            <a:r>
              <a:t>immune system </a:t>
            </a:r>
            <a:r>
              <a:rPr i="1"/>
              <a:t>doesn’t</a:t>
            </a:r>
            <a:br>
              <a:rPr i="1"/>
            </a:br>
            <a:r>
              <a:t>work correctly? </a:t>
            </a:r>
          </a:p>
        </p:txBody>
      </p:sp>
      <p:sp>
        <p:nvSpPr>
          <p:cNvPr id="173" name="Shape 173"/>
          <p:cNvSpPr/>
          <p:nvPr/>
        </p:nvSpPr>
        <p:spPr>
          <a:xfrm>
            <a:off x="9008533" y="3472462"/>
            <a:ext cx="3148856" cy="683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Recognition:</a:t>
            </a:r>
            <a:br/>
            <a:r>
              <a:t>the role of lymphocytes</a:t>
            </a:r>
          </a:p>
        </p:txBody>
      </p:sp>
      <p:sp>
        <p:nvSpPr>
          <p:cNvPr id="174" name="Shape 174"/>
          <p:cNvSpPr/>
          <p:nvPr/>
        </p:nvSpPr>
        <p:spPr>
          <a:xfrm>
            <a:off x="8997244" y="5353191"/>
            <a:ext cx="2435214" cy="683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Activation:</a:t>
            </a:r>
            <a:br/>
            <a:r>
              <a:t>T cells and B cells</a:t>
            </a:r>
          </a:p>
        </p:txBody>
      </p:sp>
      <p:sp>
        <p:nvSpPr>
          <p:cNvPr id="175" name="Shape 175"/>
          <p:cNvSpPr/>
          <p:nvPr/>
        </p:nvSpPr>
        <p:spPr>
          <a:xfrm>
            <a:off x="8985955" y="7012658"/>
            <a:ext cx="3087056"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200">
                <a:solidFill>
                  <a:srgbClr val="FFFFFF"/>
                </a:solidFill>
                <a:latin typeface="Arial"/>
                <a:ea typeface="Arial"/>
                <a:cs typeface="Arial"/>
                <a:sym typeface="Arial"/>
              </a:defRPr>
            </a:lvl1pPr>
          </a:lstStyle>
          <a:p>
            <a:pPr/>
            <a:r>
              <a:t>Response and memory</a:t>
            </a:r>
          </a:p>
        </p:txBody>
      </p:sp>
      <p:sp>
        <p:nvSpPr>
          <p:cNvPr id="176" name="Shape 176"/>
          <p:cNvSpPr/>
          <p:nvPr/>
        </p:nvSpPr>
        <p:spPr>
          <a:xfrm>
            <a:off x="1473200" y="5371253"/>
            <a:ext cx="4657130" cy="2257105"/>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title"/>
          </p:nvPr>
        </p:nvSpPr>
        <p:spPr>
          <a:prstGeom prst="rect">
            <a:avLst/>
          </a:prstGeom>
        </p:spPr>
        <p:txBody>
          <a:bodyPr/>
          <a:lstStyle/>
          <a:p>
            <a:pPr/>
            <a:r>
              <a:t>Increasingly not as  clear</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a:r>
              <a:t>Epigenetics</a:t>
            </a:r>
          </a:p>
        </p:txBody>
      </p:sp>
      <p:sp>
        <p:nvSpPr>
          <p:cNvPr id="303" name="Shape 3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4" name="Innate_immune_memory__towards_a_better_understanding_of_host_defense_mechanisms.jpg"/>
          <p:cNvPicPr>
            <a:picLocks noChangeAspect="1"/>
          </p:cNvPicPr>
          <p:nvPr/>
        </p:nvPicPr>
        <p:blipFill>
          <a:blip r:embed="rId2">
            <a:extLst/>
          </a:blip>
          <a:stretch>
            <a:fillRect/>
          </a:stretch>
        </p:blipFill>
        <p:spPr>
          <a:xfrm>
            <a:off x="304800" y="1206500"/>
            <a:ext cx="8382000" cy="1244600"/>
          </a:xfrm>
          <a:prstGeom prst="rect">
            <a:avLst/>
          </a:prstGeom>
          <a:ln w="12700">
            <a:miter lim="400000"/>
          </a:ln>
        </p:spPr>
      </p:pic>
      <p:pic>
        <p:nvPicPr>
          <p:cNvPr id="305" name="Innate_immune_memory__towards_a_better_understanding_of_host_defense_mechanisms.jpg"/>
          <p:cNvPicPr>
            <a:picLocks noChangeAspect="1"/>
          </p:cNvPicPr>
          <p:nvPr/>
        </p:nvPicPr>
        <p:blipFill>
          <a:blip r:embed="rId3">
            <a:extLst/>
          </a:blip>
          <a:stretch>
            <a:fillRect/>
          </a:stretch>
        </p:blipFill>
        <p:spPr>
          <a:xfrm>
            <a:off x="1404246" y="3225800"/>
            <a:ext cx="9657454" cy="53086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p:nvPr>
        </p:nvSpPr>
        <p:spPr>
          <a:prstGeom prst="rect">
            <a:avLst/>
          </a:prstGeom>
        </p:spPr>
        <p:txBody>
          <a:bodyPr/>
          <a:lstStyle/>
          <a:p>
            <a:pPr/>
            <a:r>
              <a:t>Epigenetics</a:t>
            </a:r>
          </a:p>
        </p:txBody>
      </p:sp>
      <p:sp>
        <p:nvSpPr>
          <p:cNvPr id="308" name="Shape 3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9" name="fetchObject_action__600×425_.jpg"/>
          <p:cNvPicPr>
            <a:picLocks noChangeAspect="1"/>
          </p:cNvPicPr>
          <p:nvPr/>
        </p:nvPicPr>
        <p:blipFill>
          <a:blip r:embed="rId2">
            <a:extLst/>
          </a:blip>
          <a:stretch>
            <a:fillRect/>
          </a:stretch>
        </p:blipFill>
        <p:spPr>
          <a:xfrm>
            <a:off x="4381500" y="3784600"/>
            <a:ext cx="8267700" cy="5791200"/>
          </a:xfrm>
          <a:prstGeom prst="rect">
            <a:avLst/>
          </a:prstGeom>
          <a:ln w="12700">
            <a:miter lim="400000"/>
          </a:ln>
        </p:spPr>
      </p:pic>
      <p:pic>
        <p:nvPicPr>
          <p:cNvPr id="310" name="PLOS_Pathogens__Epigenetics_of_Host–Pathogen_Interactions__The_Road_Ahead_and_the_Road_Behind.jpg"/>
          <p:cNvPicPr>
            <a:picLocks noChangeAspect="1"/>
          </p:cNvPicPr>
          <p:nvPr/>
        </p:nvPicPr>
        <p:blipFill>
          <a:blip r:embed="rId3">
            <a:extLst/>
          </a:blip>
          <a:stretch>
            <a:fillRect/>
          </a:stretch>
        </p:blipFill>
        <p:spPr>
          <a:xfrm>
            <a:off x="673100" y="1765300"/>
            <a:ext cx="11645900" cy="1549400"/>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pPr/>
            <a:r>
              <a:t>Epigenetics</a:t>
            </a:r>
          </a:p>
        </p:txBody>
      </p:sp>
      <p:sp>
        <p:nvSpPr>
          <p:cNvPr id="313" name="Shape 3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4" name="PLOS_Pathogens__Epigenetics_of_Host–Pathogen_Interactions__The_Road_Ahead_and_the_Road_Behind.jpg"/>
          <p:cNvPicPr>
            <a:picLocks noChangeAspect="1"/>
          </p:cNvPicPr>
          <p:nvPr/>
        </p:nvPicPr>
        <p:blipFill>
          <a:blip r:embed="rId2">
            <a:extLst/>
          </a:blip>
          <a:stretch>
            <a:fillRect/>
          </a:stretch>
        </p:blipFill>
        <p:spPr>
          <a:xfrm>
            <a:off x="673100" y="1765300"/>
            <a:ext cx="11645900" cy="1549400"/>
          </a:xfrm>
          <a:prstGeom prst="rect">
            <a:avLst/>
          </a:prstGeom>
          <a:ln w="12700">
            <a:miter lim="400000"/>
          </a:ln>
        </p:spPr>
      </p:pic>
      <p:pic>
        <p:nvPicPr>
          <p:cNvPr id="315" name="PLOS_Pathogens__Epigenetics_of_Host–Pathogen_Interactions__The_Road_Ahead_and_the_Road_Behind.jpg"/>
          <p:cNvPicPr>
            <a:picLocks noChangeAspect="1"/>
          </p:cNvPicPr>
          <p:nvPr/>
        </p:nvPicPr>
        <p:blipFill>
          <a:blip r:embed="rId3">
            <a:extLst/>
          </a:blip>
          <a:stretch>
            <a:fillRect/>
          </a:stretch>
        </p:blipFill>
        <p:spPr>
          <a:xfrm>
            <a:off x="203200" y="5105400"/>
            <a:ext cx="12579350" cy="35941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Barriers to Entry</a:t>
            </a:r>
          </a:p>
        </p:txBody>
      </p:sp>
      <p:sp>
        <p:nvSpPr>
          <p:cNvPr id="318" name="Shape 318"/>
          <p:cNvSpPr/>
          <p:nvPr>
            <p:ph type="body" idx="4294967295"/>
          </p:nvPr>
        </p:nvSpPr>
        <p:spPr>
          <a:xfrm>
            <a:off x="205457" y="1819768"/>
            <a:ext cx="12480997" cy="78254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most important barrier to pathogen entry is the skin</a:t>
            </a:r>
          </a:p>
          <a:p>
            <a:pPr lvl="1" marL="836246" indent="-404446" defTabSz="1300480">
              <a:spcBef>
                <a:spcPts val="800"/>
              </a:spcBef>
              <a:buClr>
                <a:srgbClr val="9D002D"/>
              </a:buClr>
              <a:buSzPct val="100000"/>
              <a:buChar char="–"/>
              <a:defRPr>
                <a:latin typeface="Arial"/>
                <a:ea typeface="Arial"/>
                <a:cs typeface="Arial"/>
                <a:sym typeface="Arial"/>
              </a:defRPr>
            </a:pPr>
            <a:r>
              <a:t>Skin presents both physical and chemical barriers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variety of  barriers:</a:t>
            </a:r>
          </a:p>
          <a:p>
            <a:pPr lvl="1" marL="836246" indent="-404446" defTabSz="1300480">
              <a:spcBef>
                <a:spcPts val="800"/>
              </a:spcBef>
              <a:buClr>
                <a:srgbClr val="9D002D"/>
              </a:buClr>
              <a:buSzPct val="100000"/>
              <a:buChar char="–"/>
              <a:defRPr>
                <a:latin typeface="Arial"/>
                <a:ea typeface="Arial"/>
                <a:cs typeface="Arial"/>
                <a:sym typeface="Arial"/>
              </a:defRPr>
            </a:pPr>
            <a:r>
              <a:t>Insects have an armored body covering</a:t>
            </a:r>
          </a:p>
          <a:p>
            <a:pPr lvl="1" marL="836246" indent="-404446" defTabSz="1300480">
              <a:spcBef>
                <a:spcPts val="800"/>
              </a:spcBef>
              <a:buClr>
                <a:srgbClr val="9D002D"/>
              </a:buClr>
              <a:buSzPct val="100000"/>
              <a:buChar char="–"/>
              <a:defRPr>
                <a:latin typeface="Arial"/>
                <a:ea typeface="Arial"/>
                <a:cs typeface="Arial"/>
                <a:sym typeface="Arial"/>
              </a:defRPr>
            </a:pPr>
            <a:r>
              <a:t>Soft-bodied animals are generally covered in mucus</a:t>
            </a:r>
          </a:p>
          <a:p>
            <a:pPr lvl="1" marL="836246" indent="-404446" defTabSz="1300480">
              <a:spcBef>
                <a:spcPts val="800"/>
              </a:spcBef>
              <a:buClr>
                <a:srgbClr val="9D002D"/>
              </a:buClr>
              <a:buSzPct val="100000"/>
              <a:buChar char="–"/>
              <a:defRPr>
                <a:latin typeface="Arial"/>
                <a:ea typeface="Arial"/>
                <a:cs typeface="Arial"/>
                <a:sym typeface="Arial"/>
              </a:defRPr>
            </a:pPr>
            <a:r>
              <a:t>Human skin contains a layer of dead cells filled with the protein keratin</a:t>
            </a:r>
          </a:p>
          <a:p>
            <a:pPr lvl="2" marL="1315508" indent="-413808" defTabSz="1300480">
              <a:spcBef>
                <a:spcPts val="800"/>
              </a:spcBef>
              <a:buClr>
                <a:srgbClr val="9D002D"/>
              </a:buClr>
              <a:buSzPct val="100000"/>
              <a:buChar char="–"/>
              <a:defRPr sz="3400">
                <a:latin typeface="Arial"/>
                <a:ea typeface="Arial"/>
                <a:cs typeface="Arial"/>
                <a:sym typeface="Arial"/>
              </a:defRPr>
            </a:pPr>
            <a:r>
              <a:t>Human skin is covered with an oil made of fatty acids.  </a:t>
            </a:r>
          </a:p>
          <a:p>
            <a:pPr lvl="2" marL="1315508" indent="-413808" defTabSz="1300480">
              <a:spcBef>
                <a:spcPts val="800"/>
              </a:spcBef>
              <a:buClr>
                <a:srgbClr val="9D002D"/>
              </a:buClr>
              <a:buSzPct val="100000"/>
              <a:buChar char="–"/>
              <a:defRPr sz="3400">
                <a:latin typeface="Arial"/>
                <a:ea typeface="Arial"/>
                <a:cs typeface="Arial"/>
                <a:sym typeface="Arial"/>
              </a:defRPr>
            </a:pPr>
            <a:r>
              <a:t>This lowers the pH, making it difficult for pathogens to grow</a:t>
            </a:r>
          </a:p>
        </p:txBody>
      </p:sp>
      <p:sp>
        <p:nvSpPr>
          <p:cNvPr id="319" name="Shape 3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1" name="Clam04N.png"/>
          <p:cNvPicPr>
            <a:picLocks noChangeAspect="1"/>
          </p:cNvPicPr>
          <p:nvPr/>
        </p:nvPicPr>
        <p:blipFill>
          <a:blip r:embed="rId2">
            <a:extLst/>
          </a:blip>
          <a:stretch>
            <a:fillRect/>
          </a:stretch>
        </p:blipFill>
        <p:spPr>
          <a:xfrm>
            <a:off x="457200" y="584200"/>
            <a:ext cx="6400800" cy="4762500"/>
          </a:xfrm>
          <a:prstGeom prst="rect">
            <a:avLst/>
          </a:prstGeom>
          <a:ln w="12700">
            <a:miter lim="400000"/>
          </a:ln>
        </p:spPr>
      </p:pic>
      <p:pic>
        <p:nvPicPr>
          <p:cNvPr id="322" name="droppedImage.pdf"/>
          <p:cNvPicPr>
            <a:picLocks noChangeAspect="1"/>
          </p:cNvPicPr>
          <p:nvPr/>
        </p:nvPicPr>
        <p:blipFill>
          <a:blip r:embed="rId3">
            <a:extLst/>
          </a:blip>
          <a:stretch>
            <a:fillRect/>
          </a:stretch>
        </p:blipFill>
        <p:spPr>
          <a:xfrm>
            <a:off x="5388975" y="1879600"/>
            <a:ext cx="7209425" cy="4978400"/>
          </a:xfrm>
          <a:prstGeom prst="rect">
            <a:avLst/>
          </a:prstGeom>
          <a:ln w="12700">
            <a:miter lim="400000"/>
          </a:ln>
        </p:spPr>
      </p:pic>
      <p:sp>
        <p:nvSpPr>
          <p:cNvPr id="323" name="Shape 323"/>
          <p:cNvSpPr/>
          <p:nvPr>
            <p:ph type="title"/>
          </p:nvPr>
        </p:nvSpPr>
        <p:spPr>
          <a:prstGeom prst="rect">
            <a:avLst/>
          </a:prstGeom>
        </p:spPr>
        <p:txBody>
          <a:bodyPr/>
          <a:lstStyle/>
          <a:p>
            <a:pPr/>
            <a:r>
              <a:t>Chemico-physical Barrier</a:t>
            </a:r>
          </a:p>
        </p:txBody>
      </p:sp>
      <p:sp>
        <p:nvSpPr>
          <p:cNvPr id="324" name="Shape 3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5" name="droppedImage.pdf"/>
          <p:cNvPicPr>
            <a:picLocks noChangeAspect="1"/>
          </p:cNvPicPr>
          <p:nvPr/>
        </p:nvPicPr>
        <p:blipFill>
          <a:blip r:embed="rId4">
            <a:extLst/>
          </a:blip>
          <a:stretch>
            <a:fillRect/>
          </a:stretch>
        </p:blipFill>
        <p:spPr>
          <a:xfrm>
            <a:off x="0" y="6108700"/>
            <a:ext cx="6751057" cy="3695700"/>
          </a:xfrm>
          <a:prstGeom prst="rect">
            <a:avLst/>
          </a:prstGeom>
          <a:ln w="12700">
            <a:miter lim="400000"/>
          </a:ln>
        </p:spPr>
      </p:pic>
      <p:sp>
        <p:nvSpPr>
          <p:cNvPr id="326" name="Shape 326"/>
          <p:cNvSpPr/>
          <p:nvPr/>
        </p:nvSpPr>
        <p:spPr>
          <a:xfrm>
            <a:off x="7240122" y="7016750"/>
            <a:ext cx="6413501"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i="1" sz="4200">
                <a:latin typeface="Gill Sans"/>
                <a:ea typeface="Gill Sans"/>
                <a:cs typeface="Gill Sans"/>
                <a:sym typeface="Gill Sans"/>
              </a:defRPr>
            </a:pPr>
            <a:r>
              <a:t>anti-microbial peptides</a:t>
            </a:r>
          </a:p>
          <a:p>
            <a:pPr algn="l">
              <a:defRPr i="1" sz="4200">
                <a:latin typeface="Gill Sans"/>
                <a:ea typeface="Gill Sans"/>
                <a:cs typeface="Gill Sans"/>
                <a:sym typeface="Gill Sans"/>
              </a:defRPr>
            </a:pPr>
          </a:p>
          <a:p>
            <a:pPr lvl="1" indent="342900" algn="l">
              <a:defRPr i="1" sz="4200">
                <a:latin typeface="Gill Sans"/>
                <a:ea typeface="Gill Sans"/>
                <a:cs typeface="Gill Sans"/>
                <a:sym typeface="Gill Sans"/>
              </a:defRPr>
            </a:pPr>
            <a:r>
              <a:t>beneficial microbial    communities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Openings in the Body Are Protected</a:t>
            </a:r>
          </a:p>
        </p:txBody>
      </p:sp>
      <p:sp>
        <p:nvSpPr>
          <p:cNvPr id="329" name="Shape 329"/>
          <p:cNvSpPr/>
          <p:nvPr>
            <p:ph type="body" idx="4294967295"/>
          </p:nvPr>
        </p:nvSpPr>
        <p:spPr>
          <a:xfrm>
            <a:off x="205457" y="1819769"/>
            <a:ext cx="12318437" cy="736035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Gaps have a protective physical barrier in the form </a:t>
            </a:r>
            <a:br/>
            <a:r>
              <a:t>of </a:t>
            </a:r>
            <a:r>
              <a:rPr b="1"/>
              <a:t>mucus</a:t>
            </a:r>
            <a:r>
              <a:t>—a  proteoglycan-rich solution secreted </a:t>
            </a:r>
            <a:br/>
            <a:r>
              <a:t>by epithelial cells—or other features that discourage pathogen entry </a:t>
            </a:r>
          </a:p>
          <a:p>
            <a:pPr lvl="1" marL="836246" indent="-404446" defTabSz="1300480">
              <a:spcBef>
                <a:spcPts val="800"/>
              </a:spcBef>
              <a:buClr>
                <a:srgbClr val="9D002D"/>
              </a:buClr>
              <a:buSzPct val="100000"/>
              <a:buChar char="–"/>
              <a:defRPr>
                <a:latin typeface="Arial"/>
                <a:ea typeface="Arial"/>
                <a:cs typeface="Arial"/>
                <a:sym typeface="Arial"/>
              </a:defRPr>
            </a:pPr>
            <a:r>
              <a:t>This is the same mucus that covers the soft-bodied animals</a:t>
            </a:r>
          </a:p>
        </p:txBody>
      </p:sp>
      <p:sp>
        <p:nvSpPr>
          <p:cNvPr id="330" name="Shape 33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Openings in the Body Are Protected</a:t>
            </a:r>
          </a:p>
        </p:txBody>
      </p:sp>
      <p:sp>
        <p:nvSpPr>
          <p:cNvPr id="333" name="Shape 333"/>
          <p:cNvSpPr/>
          <p:nvPr>
            <p:ph type="body" idx="4294967295"/>
          </p:nvPr>
        </p:nvSpPr>
        <p:spPr>
          <a:xfrm>
            <a:off x="205457" y="1819768"/>
            <a:ext cx="12480997" cy="732423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Gaps in the body that are not covered with mucous layers are often protected by other types of secretions, such as </a:t>
            </a:r>
            <a:r>
              <a:rPr b="1"/>
              <a:t>wax</a:t>
            </a:r>
            <a:r>
              <a:t> in the ears and </a:t>
            </a:r>
            <a:r>
              <a:rPr b="1"/>
              <a:t>lysozyme</a:t>
            </a:r>
            <a:r>
              <a:t>, an antibiotic that occurs in tears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Despite preventative measures, however, pathogens are still able to gain entry to tissues beneath the skin</a:t>
            </a:r>
          </a:p>
        </p:txBody>
      </p:sp>
      <p:sp>
        <p:nvSpPr>
          <p:cNvPr id="334" name="Shape 33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51_01_trachea_lining_U.jpg"/>
          <p:cNvPicPr>
            <a:picLocks noChangeAspect="1"/>
          </p:cNvPicPr>
          <p:nvPr/>
        </p:nvPicPr>
        <p:blipFill>
          <a:blip r:embed="rId3">
            <a:extLst/>
          </a:blip>
          <a:srcRect l="0" t="0" r="0" b="4780"/>
          <a:stretch>
            <a:fillRect/>
          </a:stretch>
        </p:blipFill>
        <p:spPr>
          <a:xfrm>
            <a:off x="440266" y="2609991"/>
            <a:ext cx="12158135" cy="4316872"/>
          </a:xfrm>
          <a:prstGeom prst="rect">
            <a:avLst/>
          </a:prstGeom>
          <a:ln w="12700">
            <a:miter lim="400000"/>
          </a:ln>
        </p:spPr>
      </p:pic>
      <p:sp>
        <p:nvSpPr>
          <p:cNvPr id="337" name="Shape 33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a:t>
            </a:r>
          </a:p>
        </p:txBody>
      </p:sp>
      <p:sp>
        <p:nvSpPr>
          <p:cNvPr id="338" name="Shape 338"/>
          <p:cNvSpPr/>
          <p:nvPr/>
        </p:nvSpPr>
        <p:spPr>
          <a:xfrm>
            <a:off x="1426915" y="6594968"/>
            <a:ext cx="187039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Mucus-secreting cells</a:t>
            </a:r>
          </a:p>
        </p:txBody>
      </p:sp>
      <p:sp>
        <p:nvSpPr>
          <p:cNvPr id="339" name="Shape 339"/>
          <p:cNvSpPr/>
          <p:nvPr/>
        </p:nvSpPr>
        <p:spPr>
          <a:xfrm>
            <a:off x="4206239" y="6606258"/>
            <a:ext cx="10997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Ciliated cells</a:t>
            </a:r>
          </a:p>
        </p:txBody>
      </p:sp>
      <p:sp>
        <p:nvSpPr>
          <p:cNvPr id="340" name="Shape 340"/>
          <p:cNvSpPr/>
          <p:nvPr/>
        </p:nvSpPr>
        <p:spPr>
          <a:xfrm>
            <a:off x="507999" y="2677724"/>
            <a:ext cx="258932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Airways (lining of trachea)</a:t>
            </a:r>
          </a:p>
        </p:txBody>
      </p:sp>
      <p:sp>
        <p:nvSpPr>
          <p:cNvPr id="341" name="Shape 341"/>
          <p:cNvSpPr/>
          <p:nvPr/>
        </p:nvSpPr>
        <p:spPr>
          <a:xfrm>
            <a:off x="498968" y="2894470"/>
            <a:ext cx="5999821"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Most pathogens are trapped in mucus before they can reach the lungs.</a:t>
            </a:r>
            <a:br/>
            <a:r>
              <a:t>Beating cilia sweep pathogens up and out of the airway.</a:t>
            </a:r>
          </a:p>
        </p:txBody>
      </p:sp>
      <p:sp>
        <p:nvSpPr>
          <p:cNvPr id="342" name="Shape 342"/>
          <p:cNvSpPr/>
          <p:nvPr/>
        </p:nvSpPr>
        <p:spPr>
          <a:xfrm>
            <a:off x="9782950" y="2858346"/>
            <a:ext cx="2661123"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Blinking wipes tears across</a:t>
            </a:r>
            <a:br/>
            <a:r>
              <a:t>the eye. Tears contain the</a:t>
            </a:r>
            <a:br/>
            <a:r>
              <a:t>antibacterial enzyme lysozyme.</a:t>
            </a:r>
          </a:p>
        </p:txBody>
      </p:sp>
      <p:sp>
        <p:nvSpPr>
          <p:cNvPr id="343" name="Shape 343"/>
          <p:cNvSpPr/>
          <p:nvPr/>
        </p:nvSpPr>
        <p:spPr>
          <a:xfrm>
            <a:off x="9782950" y="2641600"/>
            <a:ext cx="473870" cy="2413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Eyes</a:t>
            </a:r>
          </a:p>
        </p:txBody>
      </p:sp>
      <p:sp>
        <p:nvSpPr>
          <p:cNvPr id="344" name="Shape 344"/>
          <p:cNvSpPr/>
          <p:nvPr/>
        </p:nvSpPr>
        <p:spPr>
          <a:xfrm>
            <a:off x="9773920" y="3662115"/>
            <a:ext cx="45164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Ears</a:t>
            </a:r>
          </a:p>
        </p:txBody>
      </p:sp>
      <p:sp>
        <p:nvSpPr>
          <p:cNvPr id="345" name="Shape 345"/>
          <p:cNvSpPr/>
          <p:nvPr/>
        </p:nvSpPr>
        <p:spPr>
          <a:xfrm>
            <a:off x="9764889" y="4700693"/>
            <a:ext cx="50659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Nose</a:t>
            </a:r>
          </a:p>
        </p:txBody>
      </p:sp>
      <p:sp>
        <p:nvSpPr>
          <p:cNvPr id="346" name="Shape 346"/>
          <p:cNvSpPr/>
          <p:nvPr/>
        </p:nvSpPr>
        <p:spPr>
          <a:xfrm>
            <a:off x="9782950" y="5775395"/>
            <a:ext cx="145298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Digestive tract</a:t>
            </a:r>
          </a:p>
        </p:txBody>
      </p:sp>
      <p:sp>
        <p:nvSpPr>
          <p:cNvPr id="347" name="Shape 347"/>
          <p:cNvSpPr/>
          <p:nvPr/>
        </p:nvSpPr>
        <p:spPr>
          <a:xfrm>
            <a:off x="9764889" y="3869831"/>
            <a:ext cx="2532200"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Hairs and earwax trap</a:t>
            </a:r>
            <a:br/>
            <a:r>
              <a:t>pathogens in the passageway</a:t>
            </a:r>
            <a:br/>
            <a:r>
              <a:t>of the external ear.</a:t>
            </a:r>
          </a:p>
        </p:txBody>
      </p:sp>
      <p:sp>
        <p:nvSpPr>
          <p:cNvPr id="348" name="Shape 348"/>
          <p:cNvSpPr/>
          <p:nvPr/>
        </p:nvSpPr>
        <p:spPr>
          <a:xfrm>
            <a:off x="9782950" y="4935502"/>
            <a:ext cx="2473426"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The nasal passages are lined</a:t>
            </a:r>
            <a:br/>
            <a:r>
              <a:t>with mucous secretions and</a:t>
            </a:r>
            <a:br/>
            <a:r>
              <a:t>hairs that trap pathogens.</a:t>
            </a:r>
          </a:p>
        </p:txBody>
      </p:sp>
      <p:sp>
        <p:nvSpPr>
          <p:cNvPr id="349" name="Shape 349"/>
          <p:cNvSpPr/>
          <p:nvPr/>
        </p:nvSpPr>
        <p:spPr>
          <a:xfrm>
            <a:off x="9764889" y="6001173"/>
            <a:ext cx="2690466" cy="8069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Pathogens are trapped in saliva</a:t>
            </a:r>
            <a:br/>
            <a:r>
              <a:t>and mucus, then swallowed.</a:t>
            </a:r>
            <a:br/>
            <a:r>
              <a:t>Most are destroyed by the low</a:t>
            </a:r>
          </a:p>
          <a:p>
            <a:pPr algn="l" defTabSz="1300480">
              <a:defRPr b="1" sz="1400">
                <a:latin typeface="Arial"/>
                <a:ea typeface="Arial"/>
                <a:cs typeface="Arial"/>
                <a:sym typeface="Arial"/>
              </a:defRPr>
            </a:pPr>
            <a:r>
              <a:t>pH of the stomach.</a:t>
            </a:r>
          </a:p>
        </p:txBody>
      </p:sp>
      <p:sp>
        <p:nvSpPr>
          <p:cNvPr id="350" name="Shape 350"/>
          <p:cNvSpPr/>
          <p:nvPr/>
        </p:nvSpPr>
        <p:spPr>
          <a:xfrm flipV="1">
            <a:off x="7669671" y="2756746"/>
            <a:ext cx="2029743" cy="150593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51" name="Shape 351"/>
          <p:cNvSpPr/>
          <p:nvPr/>
        </p:nvSpPr>
        <p:spPr>
          <a:xfrm flipV="1">
            <a:off x="8423769" y="3763715"/>
            <a:ext cx="1282418" cy="77667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52" name="Shape 352"/>
          <p:cNvSpPr/>
          <p:nvPr/>
        </p:nvSpPr>
        <p:spPr>
          <a:xfrm>
            <a:off x="7434862" y="4696177"/>
            <a:ext cx="2282614" cy="11966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53" name="Shape 353"/>
          <p:cNvSpPr/>
          <p:nvPr/>
        </p:nvSpPr>
        <p:spPr>
          <a:xfrm>
            <a:off x="7911253" y="5425440"/>
            <a:ext cx="1799450" cy="45155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54" name="Shape 354"/>
          <p:cNvSpPr/>
          <p:nvPr/>
        </p:nvSpPr>
        <p:spPr>
          <a:xfrm>
            <a:off x="4377831" y="5944728"/>
            <a:ext cx="257387" cy="66378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55" name="Shape 355"/>
          <p:cNvSpPr/>
          <p:nvPr/>
        </p:nvSpPr>
        <p:spPr>
          <a:xfrm flipV="1">
            <a:off x="4635217" y="5876995"/>
            <a:ext cx="361246" cy="74506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56" name="Shape 356"/>
          <p:cNvSpPr/>
          <p:nvPr/>
        </p:nvSpPr>
        <p:spPr>
          <a:xfrm>
            <a:off x="2065866" y="5888284"/>
            <a:ext cx="228037" cy="68636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57" name="Shape 357"/>
          <p:cNvSpPr/>
          <p:nvPr/>
        </p:nvSpPr>
        <p:spPr>
          <a:xfrm flipV="1">
            <a:off x="2293902" y="5788942"/>
            <a:ext cx="144498" cy="79473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58" name="Shape 358"/>
          <p:cNvSpPr/>
          <p:nvPr/>
        </p:nvSpPr>
        <p:spPr>
          <a:xfrm>
            <a:off x="602826" y="6003431"/>
            <a:ext cx="421519"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FFFFFF"/>
                </a:solidFill>
                <a:latin typeface="Arial"/>
                <a:ea typeface="Arial"/>
                <a:cs typeface="Arial"/>
                <a:sym typeface="Arial"/>
              </a:defRPr>
            </a:pPr>
            <a:r>
              <a:t>2 </a:t>
            </a:r>
            <a:r>
              <a:rPr b="0">
                <a:latin typeface="Symbol"/>
                <a:ea typeface="Symbol"/>
                <a:cs typeface="Symbol"/>
                <a:sym typeface="Symbol"/>
              </a:rPr>
              <a:t>μ</a:t>
            </a:r>
            <a:r>
              <a:t>m</a:t>
            </a:r>
          </a:p>
        </p:txBody>
      </p:sp>
      <p:sp>
        <p:nvSpPr>
          <p:cNvPr id="359" name="Shape 359"/>
          <p:cNvSpPr/>
          <p:nvPr/>
        </p:nvSpPr>
        <p:spPr>
          <a:xfrm>
            <a:off x="618630" y="6290168"/>
            <a:ext cx="410917" cy="1"/>
          </a:xfrm>
          <a:prstGeom prst="line">
            <a:avLst/>
          </a:prstGeom>
          <a:ln w="63500">
            <a:solidFill>
              <a:srgbClr val="FFFFFF"/>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3" name="Shape 363"/>
          <p:cNvSpPr/>
          <p:nvPr>
            <p:ph type="title" idx="4294967295"/>
          </p:nvPr>
        </p:nvSpPr>
        <p:spPr>
          <a:xfrm>
            <a:off x="97084" y="169333"/>
            <a:ext cx="12480996" cy="826347"/>
          </a:xfrm>
          <a:prstGeom prst="rect">
            <a:avLst/>
          </a:prstGeom>
        </p:spPr>
        <p:txBody>
          <a:bodyPr lIns="58352" tIns="58352" rIns="58352" bIns="58352"/>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Pathogens Gain Entry?</a:t>
            </a:r>
          </a:p>
        </p:txBody>
      </p:sp>
      <p:sp>
        <p:nvSpPr>
          <p:cNvPr id="364" name="Shape 364"/>
          <p:cNvSpPr/>
          <p:nvPr>
            <p:ph type="body" idx="4294967295"/>
          </p:nvPr>
        </p:nvSpPr>
        <p:spPr>
          <a:xfrm>
            <a:off x="79022" y="1783644"/>
            <a:ext cx="12480996" cy="7215859"/>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Falls, wounds, and other types of physical trauma provide another important mode of entry  </a:t>
            </a:r>
          </a:p>
          <a:p>
            <a:pPr lvl="1" marL="836246" indent="-404446" defTabSz="1167271">
              <a:spcBef>
                <a:spcPts val="800"/>
              </a:spcBef>
              <a:buClr>
                <a:srgbClr val="9D002D"/>
              </a:buClr>
              <a:buSzPct val="100000"/>
              <a:buChar char="–"/>
              <a:defRPr>
                <a:latin typeface="Arial"/>
                <a:ea typeface="Arial"/>
                <a:cs typeface="Arial"/>
                <a:sym typeface="Arial"/>
              </a:defRPr>
            </a:pPr>
            <a:r>
              <a:t>When the skin is broken, bacteria and other pathogens enter</a:t>
            </a:r>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Flu viruses have an enzyme on their surface that disrupts the mucous lining of the respiratory tract</a:t>
            </a:r>
          </a:p>
          <a:p>
            <a:pPr lvl="1" marL="836246" indent="-404446" defTabSz="1167271">
              <a:spcBef>
                <a:spcPts val="800"/>
              </a:spcBef>
              <a:buClr>
                <a:srgbClr val="9D002D"/>
              </a:buClr>
              <a:buSzPct val="100000"/>
              <a:buChar char="–"/>
              <a:defRPr>
                <a:latin typeface="Arial"/>
                <a:ea typeface="Arial"/>
                <a:cs typeface="Arial"/>
                <a:sym typeface="Arial"/>
              </a:defRPr>
            </a:pPr>
            <a:r>
              <a:t>This is how a flu virus gains entry to the respiratory system</a:t>
            </a:r>
          </a:p>
        </p:txBody>
      </p:sp>
      <p:sp>
        <p:nvSpPr>
          <p:cNvPr id="365" name="Shape 36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Defense Systems</a:t>
            </a:r>
          </a:p>
        </p:txBody>
      </p:sp>
      <p:sp>
        <p:nvSpPr>
          <p:cNvPr id="181" name="Shape 181"/>
          <p:cNvSpPr/>
          <p:nvPr>
            <p:ph type="body" idx="1"/>
          </p:nvPr>
        </p:nvSpPr>
        <p:spPr>
          <a:prstGeom prst="rect">
            <a:avLst/>
          </a:prstGeom>
        </p:spPr>
        <p:txBody>
          <a:bodyPr/>
          <a:lstStyle/>
          <a:p>
            <a:pPr/>
            <a:r>
              <a:t>Anatomic Features</a:t>
            </a:r>
          </a:p>
          <a:p>
            <a:pPr/>
            <a:r>
              <a:rPr>
                <a:latin typeface="Gill Sans SemiBold"/>
                <a:ea typeface="Gill Sans SemiBold"/>
                <a:cs typeface="Gill Sans SemiBold"/>
                <a:sym typeface="Gill Sans SemiBold"/>
              </a:rPr>
              <a:t>Immunity</a:t>
            </a:r>
            <a:r>
              <a:t> </a:t>
            </a:r>
          </a:p>
        </p:txBody>
      </p:sp>
      <p:sp>
        <p:nvSpPr>
          <p:cNvPr id="182" name="Shape 1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Innate Immunity</a:t>
            </a:r>
          </a:p>
        </p:txBody>
      </p:sp>
      <p:sp>
        <p:nvSpPr>
          <p:cNvPr id="368" name="Shape 36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369"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3079608" y="4305582"/>
            <a:ext cx="1797192" cy="889565"/>
          </a:xfrm>
          <a:prstGeom prst="rect">
            <a:avLst/>
          </a:prstGeom>
          <a:ln w="12700">
            <a:miter lim="400000"/>
          </a:ln>
        </p:spPr>
      </p:pic>
      <p:sp>
        <p:nvSpPr>
          <p:cNvPr id="370" name="Shape 370"/>
          <p:cNvSpPr/>
          <p:nvPr/>
        </p:nvSpPr>
        <p:spPr>
          <a:xfrm>
            <a:off x="4944533" y="4497493"/>
            <a:ext cx="489646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Innate Immunity</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Innate Immune Response</a:t>
            </a:r>
          </a:p>
        </p:txBody>
      </p:sp>
      <p:sp>
        <p:nvSpPr>
          <p:cNvPr id="373" name="Shape 373"/>
          <p:cNvSpPr/>
          <p:nvPr>
            <p:ph type="body" idx="4294967295"/>
          </p:nvPr>
        </p:nvSpPr>
        <p:spPr>
          <a:xfrm>
            <a:off x="205457" y="1819768"/>
            <a:ext cx="12456162"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innate immune response</a:t>
            </a:r>
            <a:r>
              <a:t> —the body’s nonspecific response to pathogens—involves </a:t>
            </a:r>
            <a:r>
              <a:rPr b="1"/>
              <a:t>leukocytes </a:t>
            </a:r>
            <a:r>
              <a:t>(white blood cells) such as </a:t>
            </a:r>
            <a:r>
              <a:rPr b="1"/>
              <a:t>mast cells</a:t>
            </a:r>
            <a:r>
              <a:t>, </a:t>
            </a:r>
            <a:r>
              <a:rPr b="1"/>
              <a:t>macrophages</a:t>
            </a:r>
            <a:r>
              <a:t>, and </a:t>
            </a:r>
            <a:r>
              <a:rPr b="1"/>
              <a:t>neutrophils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Innate immune response leukocytes are alerted to the presence of foreign invaders by antigens that are found on the surfaces of pathogens, but not on host cells </a:t>
            </a:r>
          </a:p>
        </p:txBody>
      </p:sp>
      <p:sp>
        <p:nvSpPr>
          <p:cNvPr id="374" name="Shape 3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Innate Immune Response</a:t>
            </a:r>
          </a:p>
        </p:txBody>
      </p:sp>
      <p:sp>
        <p:nvSpPr>
          <p:cNvPr id="377" name="Shape 377"/>
          <p:cNvSpPr/>
          <p:nvPr>
            <p:ph type="body" idx="4294967295"/>
          </p:nvPr>
        </p:nvSpPr>
        <p:spPr>
          <a:xfrm>
            <a:off x="205458" y="1819768"/>
            <a:ext cx="12275537"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Two aspects emerge:</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innate response is immediate</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Innate response is nonspecific, but will respond to groups of pathogens such as bacteria and fungi</a:t>
            </a:r>
          </a:p>
        </p:txBody>
      </p:sp>
      <p:sp>
        <p:nvSpPr>
          <p:cNvPr id="378" name="Shape 3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Toll Protein</a:t>
            </a:r>
          </a:p>
        </p:txBody>
      </p:sp>
      <p:sp>
        <p:nvSpPr>
          <p:cNvPr id="381" name="Shape 381"/>
          <p:cNvSpPr/>
          <p:nvPr>
            <p:ph type="body" idx="4294967295"/>
          </p:nvPr>
        </p:nvSpPr>
        <p:spPr>
          <a:xfrm>
            <a:off x="205457" y="1819768"/>
            <a:ext cx="12480997" cy="67643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Some innate system cells have membrane proteins, known as </a:t>
            </a:r>
            <a:r>
              <a:rPr b="1"/>
              <a:t>pattern-recognition receptors</a:t>
            </a:r>
            <a:r>
              <a:t>, that bind to—and are activated by—pathogen-specific compounds </a:t>
            </a:r>
          </a:p>
          <a:p>
            <a:pPr lvl="1" marL="836246" indent="-404446" defTabSz="1300480">
              <a:spcBef>
                <a:spcPts val="800"/>
              </a:spcBef>
              <a:buClr>
                <a:srgbClr val="9D002D"/>
              </a:buClr>
              <a:buSzPct val="100000"/>
              <a:buChar char="–"/>
              <a:defRPr>
                <a:latin typeface="Arial"/>
                <a:ea typeface="Arial"/>
                <a:cs typeface="Arial"/>
                <a:sym typeface="Arial"/>
              </a:defRPr>
            </a:pPr>
            <a:r>
              <a:t>These proteins serve as “on” switches by initiating a cell response</a:t>
            </a:r>
          </a:p>
          <a:p>
            <a:pPr lvl="1" marL="836246" indent="-404446" defTabSz="1300480">
              <a:spcBef>
                <a:spcPts val="800"/>
              </a:spcBef>
              <a:buClr>
                <a:srgbClr val="9D002D"/>
              </a:buClr>
              <a:buSzPct val="100000"/>
              <a:buChar char="–"/>
              <a:defRPr>
                <a:latin typeface="Arial"/>
                <a:ea typeface="Arial"/>
                <a:cs typeface="Arial"/>
                <a:sym typeface="Arial"/>
              </a:defRPr>
            </a:pPr>
            <a:r>
              <a:t>In humans, the Toll protein has been found  </a:t>
            </a:r>
          </a:p>
          <a:p>
            <a:pPr lvl="2" marL="1315508" indent="-413808" defTabSz="1300480">
              <a:spcBef>
                <a:spcPts val="800"/>
              </a:spcBef>
              <a:buClr>
                <a:srgbClr val="9D002D"/>
              </a:buClr>
              <a:buSzPct val="100000"/>
              <a:buChar char="–"/>
              <a:defRPr sz="3400">
                <a:latin typeface="Arial"/>
                <a:ea typeface="Arial"/>
                <a:cs typeface="Arial"/>
                <a:sym typeface="Arial"/>
              </a:defRPr>
            </a:pPr>
            <a:r>
              <a:t>Toll (German for amazing)  </a:t>
            </a:r>
          </a:p>
        </p:txBody>
      </p:sp>
      <p:sp>
        <p:nvSpPr>
          <p:cNvPr id="382" name="Shape 38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Toll Protein</a:t>
            </a:r>
          </a:p>
        </p:txBody>
      </p:sp>
      <p:sp>
        <p:nvSpPr>
          <p:cNvPr id="385" name="Shape 385"/>
          <p:cNvSpPr/>
          <p:nvPr>
            <p:ph type="body" idx="4294967295"/>
          </p:nvPr>
        </p:nvSpPr>
        <p:spPr>
          <a:xfrm>
            <a:off x="205457" y="1892017"/>
            <a:ext cx="12480997" cy="6764304"/>
          </a:xfrm>
          <a:prstGeom prst="rect">
            <a:avLst/>
          </a:prstGeom>
        </p:spPr>
        <p:txBody>
          <a:bodyPr lIns="0" tIns="0" rIns="0" bIns="0" anchor="t"/>
          <a:lstStyle/>
          <a:p>
            <a:pPr lvl="2" marL="1315508" indent="-413808" defTabSz="1300480">
              <a:spcBef>
                <a:spcPts val="800"/>
              </a:spcBef>
              <a:buClr>
                <a:srgbClr val="9D002D"/>
              </a:buClr>
              <a:buSzPct val="100000"/>
              <a:buChar char="–"/>
              <a:defRPr sz="3400">
                <a:latin typeface="Arial"/>
                <a:ea typeface="Arial"/>
                <a:cs typeface="Arial"/>
                <a:sym typeface="Arial"/>
              </a:defRPr>
            </a:pPr>
            <a:r>
              <a:t>Toll protein acts as a receptor to a signal that a pathogen is present  </a:t>
            </a:r>
          </a:p>
          <a:p>
            <a:pPr lvl="2" marL="1315508" indent="-413808" defTabSz="1300480">
              <a:spcBef>
                <a:spcPts val="800"/>
              </a:spcBef>
              <a:buClr>
                <a:srgbClr val="9D002D"/>
              </a:buClr>
              <a:buSzPct val="100000"/>
              <a:buChar char="–"/>
              <a:defRPr sz="3400">
                <a:latin typeface="Arial"/>
                <a:ea typeface="Arial"/>
                <a:cs typeface="Arial"/>
                <a:sym typeface="Arial"/>
              </a:defRPr>
            </a:pPr>
            <a:r>
              <a:t>Toll responds to </a:t>
            </a:r>
            <a:r>
              <a:rPr b="1"/>
              <a:t>antigens, </a:t>
            </a:r>
            <a:r>
              <a:t>any foreign molecule that enters the body</a:t>
            </a:r>
          </a:p>
          <a:p>
            <a:pPr lvl="2" marL="1315508" indent="-413808" defTabSz="1300480">
              <a:spcBef>
                <a:spcPts val="800"/>
              </a:spcBef>
              <a:buClr>
                <a:srgbClr val="9D002D"/>
              </a:buClr>
              <a:buSzPct val="100000"/>
              <a:buChar char="–"/>
              <a:defRPr sz="3400">
                <a:latin typeface="Arial"/>
                <a:ea typeface="Arial"/>
                <a:cs typeface="Arial"/>
                <a:sym typeface="Arial"/>
              </a:defRPr>
            </a:pPr>
            <a:r>
              <a:t>Toll receptors are part of a group of proteins known as </a:t>
            </a:r>
            <a:r>
              <a:rPr b="1"/>
              <a:t>pattern-recognition receptors</a:t>
            </a:r>
          </a:p>
        </p:txBody>
      </p:sp>
      <p:sp>
        <p:nvSpPr>
          <p:cNvPr id="386" name="Shape 38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9" name="droppedImage.pdf"/>
          <p:cNvPicPr>
            <a:picLocks noChangeAspect="1"/>
          </p:cNvPicPr>
          <p:nvPr/>
        </p:nvPicPr>
        <p:blipFill>
          <a:blip r:embed="rId2">
            <a:extLst/>
          </a:blip>
          <a:stretch>
            <a:fillRect/>
          </a:stretch>
        </p:blipFill>
        <p:spPr>
          <a:xfrm>
            <a:off x="-102796" y="673100"/>
            <a:ext cx="13196496" cy="9398000"/>
          </a:xfrm>
          <a:prstGeom prst="rect">
            <a:avLst/>
          </a:prstGeom>
          <a:ln w="12700">
            <a:miter lim="400000"/>
          </a:ln>
        </p:spPr>
      </p:pic>
      <p:pic>
        <p:nvPicPr>
          <p:cNvPr id="390" name="090908123727_TheCloneWars_logo.png"/>
          <p:cNvPicPr>
            <a:picLocks noChangeAspect="1"/>
          </p:cNvPicPr>
          <p:nvPr/>
        </p:nvPicPr>
        <p:blipFill>
          <a:blip r:embed="rId3">
            <a:extLst/>
          </a:blip>
          <a:stretch>
            <a:fillRect/>
          </a:stretch>
        </p:blipFill>
        <p:spPr>
          <a:xfrm>
            <a:off x="9169400" y="-63500"/>
            <a:ext cx="3902476" cy="26797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2" name="droppedImage.pdf"/>
          <p:cNvPicPr>
            <a:picLocks noChangeAspect="1"/>
          </p:cNvPicPr>
          <p:nvPr/>
        </p:nvPicPr>
        <p:blipFill>
          <a:blip r:embed="rId2">
            <a:extLst/>
          </a:blip>
          <a:stretch>
            <a:fillRect/>
          </a:stretch>
        </p:blipFill>
        <p:spPr>
          <a:xfrm>
            <a:off x="241300" y="812800"/>
            <a:ext cx="14581416" cy="9169400"/>
          </a:xfrm>
          <a:prstGeom prst="rect">
            <a:avLst/>
          </a:prstGeom>
          <a:ln w="12700">
            <a:miter lim="400000"/>
          </a:ln>
        </p:spPr>
      </p:pic>
      <p:sp>
        <p:nvSpPr>
          <p:cNvPr id="393" name="Shape 3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090908123727_TheCloneWars_logo.png"/>
          <p:cNvPicPr>
            <a:picLocks noChangeAspect="1"/>
          </p:cNvPicPr>
          <p:nvPr/>
        </p:nvPicPr>
        <p:blipFill>
          <a:blip r:embed="rId3">
            <a:extLst/>
          </a:blip>
          <a:stretch>
            <a:fillRect/>
          </a:stretch>
        </p:blipFill>
        <p:spPr>
          <a:xfrm>
            <a:off x="9169400" y="-63500"/>
            <a:ext cx="3902476" cy="2679700"/>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396" name="droppedImage.pdf"/>
          <p:cNvPicPr>
            <a:picLocks noChangeAspect="1"/>
          </p:cNvPicPr>
          <p:nvPr/>
        </p:nvPicPr>
        <p:blipFill>
          <a:blip r:embed="rId3">
            <a:extLst/>
          </a:blip>
          <a:stretch>
            <a:fillRect/>
          </a:stretch>
        </p:blipFill>
        <p:spPr>
          <a:xfrm>
            <a:off x="241300" y="812800"/>
            <a:ext cx="14581416" cy="9169400"/>
          </a:xfrm>
          <a:prstGeom prst="rect">
            <a:avLst/>
          </a:prstGeom>
          <a:ln w="12700">
            <a:miter lim="400000"/>
          </a:ln>
        </p:spPr>
      </p:pic>
      <p:sp>
        <p:nvSpPr>
          <p:cNvPr id="397" name="Shape 3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8" name="090908123727_TheCloneWars_logo.png"/>
          <p:cNvPicPr>
            <a:picLocks noChangeAspect="1"/>
          </p:cNvPicPr>
          <p:nvPr/>
        </p:nvPicPr>
        <p:blipFill>
          <a:blip r:embed="rId4">
            <a:extLst/>
          </a:blip>
          <a:stretch>
            <a:fillRect/>
          </a:stretch>
        </p:blipFill>
        <p:spPr>
          <a:xfrm>
            <a:off x="9169400" y="-63500"/>
            <a:ext cx="3902476" cy="2679700"/>
          </a:xfrm>
          <a:prstGeom prst="rect">
            <a:avLst/>
          </a:prstGeom>
          <a:ln w="12700">
            <a:miter lim="400000"/>
          </a:ln>
        </p:spPr>
      </p:pic>
      <p:sp>
        <p:nvSpPr>
          <p:cNvPr id="399" name="Shape 399"/>
          <p:cNvSpPr/>
          <p:nvPr/>
        </p:nvSpPr>
        <p:spPr>
          <a:xfrm>
            <a:off x="337678" y="101600"/>
            <a:ext cx="789938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more images @ tinyurl.com/am3ncs</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Shape 404"/>
          <p:cNvSpPr/>
          <p:nvPr/>
        </p:nvSpPr>
        <p:spPr>
          <a:xfrm>
            <a:off x="979022" y="3079750"/>
            <a:ext cx="10617201"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Gill Sans"/>
                <a:ea typeface="Gill Sans"/>
                <a:cs typeface="Gill Sans"/>
                <a:sym typeface="Gill Sans"/>
              </a:defRPr>
            </a:lvl1pPr>
          </a:lstStyle>
          <a:p>
            <a:pPr/>
            <a:r>
              <a:t>How do organisms distinguish self from non-self?</a:t>
            </a:r>
          </a:p>
        </p:txBody>
      </p:sp>
      <p:sp>
        <p:nvSpPr>
          <p:cNvPr id="405" name="Shape 405"/>
          <p:cNvSpPr/>
          <p:nvPr/>
        </p:nvSpPr>
        <p:spPr>
          <a:xfrm>
            <a:off x="598022" y="6229350"/>
            <a:ext cx="12103101"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latin typeface="Gill Sans SemiBold"/>
                <a:ea typeface="Gill Sans SemiBold"/>
                <a:cs typeface="Gill Sans SemiBold"/>
                <a:sym typeface="Gill Sans SemiBold"/>
              </a:defRPr>
            </a:lvl1pPr>
          </a:lstStyle>
          <a:p>
            <a:pPr/>
            <a:r>
              <a:t>pattern recognitions proteins (PRPs)</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p:nvPr>
        </p:nvSpPr>
        <p:spPr>
          <a:prstGeom prst="rect">
            <a:avLst/>
          </a:prstGeom>
        </p:spPr>
        <p:txBody>
          <a:bodyPr/>
          <a:lstStyle/>
          <a:p>
            <a:pPr/>
            <a:r>
              <a:t>PRPs</a:t>
            </a:r>
          </a:p>
        </p:txBody>
      </p:sp>
      <p:sp>
        <p:nvSpPr>
          <p:cNvPr id="410" name="Shape 4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1" name="droppedImage.pdf"/>
          <p:cNvPicPr>
            <a:picLocks noChangeAspect="1"/>
          </p:cNvPicPr>
          <p:nvPr/>
        </p:nvPicPr>
        <p:blipFill>
          <a:blip r:embed="rId2">
            <a:extLst/>
          </a:blip>
          <a:stretch>
            <a:fillRect/>
          </a:stretch>
        </p:blipFill>
        <p:spPr>
          <a:xfrm>
            <a:off x="-5152224" y="1600200"/>
            <a:ext cx="15831830" cy="6057900"/>
          </a:xfrm>
          <a:prstGeom prst="rect">
            <a:avLst/>
          </a:prstGeom>
          <a:ln w="12700">
            <a:miter lim="400000"/>
          </a:ln>
        </p:spPr>
      </p:pic>
      <p:sp>
        <p:nvSpPr>
          <p:cNvPr id="412" name="Shape 412"/>
          <p:cNvSpPr/>
          <p:nvPr/>
        </p:nvSpPr>
        <p:spPr>
          <a:xfrm>
            <a:off x="4952559" y="7931150"/>
            <a:ext cx="7585027"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latin typeface="Gill Sans"/>
                <a:ea typeface="Gill Sans"/>
                <a:cs typeface="Gill Sans"/>
                <a:sym typeface="Gill Sans"/>
              </a:defRPr>
            </a:pPr>
            <a:r>
              <a:t>Toll-like Receptors</a:t>
            </a:r>
          </a:p>
          <a:p>
            <a:pPr algn="l">
              <a:defRPr sz="4200">
                <a:latin typeface="Gill Sans"/>
                <a:ea typeface="Gill Sans"/>
                <a:cs typeface="Gill Sans"/>
                <a:sym typeface="Gill Sans"/>
              </a:defRPr>
            </a:pPr>
            <a:r>
              <a:t>Peptidoglycan recognition proteins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Shape 185"/>
          <p:cNvSpPr/>
          <p:nvPr>
            <p:ph type="title"/>
          </p:nvPr>
        </p:nvSpPr>
        <p:spPr>
          <a:prstGeom prst="rect">
            <a:avLst/>
          </a:prstGeom>
        </p:spPr>
        <p:txBody>
          <a:bodyPr/>
          <a:lstStyle/>
          <a:p>
            <a:pPr/>
            <a:r>
              <a:t>Anatomic Features</a:t>
            </a:r>
          </a:p>
        </p:txBody>
      </p:sp>
      <p:pic>
        <p:nvPicPr>
          <p:cNvPr id="186" name="fugu080505_1_560.png"/>
          <p:cNvPicPr>
            <a:picLocks noChangeAspect="1"/>
          </p:cNvPicPr>
          <p:nvPr/>
        </p:nvPicPr>
        <p:blipFill>
          <a:blip r:embed="rId2">
            <a:extLst/>
          </a:blip>
          <a:srcRect l="8398" t="3610" r="738" b="18"/>
          <a:stretch>
            <a:fillRect/>
          </a:stretch>
        </p:blipFill>
        <p:spPr>
          <a:xfrm>
            <a:off x="1572254" y="2132642"/>
            <a:ext cx="10871995" cy="7721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57" y="0"/>
                </a:moveTo>
                <a:lnTo>
                  <a:pt x="13204" y="41"/>
                </a:lnTo>
                <a:lnTo>
                  <a:pt x="12967" y="108"/>
                </a:lnTo>
                <a:lnTo>
                  <a:pt x="12781" y="155"/>
                </a:lnTo>
                <a:lnTo>
                  <a:pt x="12668" y="167"/>
                </a:lnTo>
                <a:lnTo>
                  <a:pt x="12621" y="141"/>
                </a:lnTo>
                <a:lnTo>
                  <a:pt x="12629" y="49"/>
                </a:lnTo>
                <a:lnTo>
                  <a:pt x="12571" y="81"/>
                </a:lnTo>
                <a:lnTo>
                  <a:pt x="12502" y="145"/>
                </a:lnTo>
                <a:lnTo>
                  <a:pt x="12459" y="204"/>
                </a:lnTo>
                <a:lnTo>
                  <a:pt x="12368" y="226"/>
                </a:lnTo>
                <a:lnTo>
                  <a:pt x="12253" y="300"/>
                </a:lnTo>
                <a:lnTo>
                  <a:pt x="12036" y="594"/>
                </a:lnTo>
                <a:lnTo>
                  <a:pt x="11897" y="797"/>
                </a:lnTo>
                <a:lnTo>
                  <a:pt x="11804" y="910"/>
                </a:lnTo>
                <a:lnTo>
                  <a:pt x="11741" y="953"/>
                </a:lnTo>
                <a:lnTo>
                  <a:pt x="11692" y="938"/>
                </a:lnTo>
                <a:lnTo>
                  <a:pt x="11604" y="909"/>
                </a:lnTo>
                <a:lnTo>
                  <a:pt x="11499" y="925"/>
                </a:lnTo>
                <a:lnTo>
                  <a:pt x="11390" y="939"/>
                </a:lnTo>
                <a:lnTo>
                  <a:pt x="11294" y="885"/>
                </a:lnTo>
                <a:lnTo>
                  <a:pt x="11217" y="836"/>
                </a:lnTo>
                <a:lnTo>
                  <a:pt x="11156" y="840"/>
                </a:lnTo>
                <a:lnTo>
                  <a:pt x="11090" y="864"/>
                </a:lnTo>
                <a:lnTo>
                  <a:pt x="10984" y="878"/>
                </a:lnTo>
                <a:lnTo>
                  <a:pt x="10877" y="879"/>
                </a:lnTo>
                <a:lnTo>
                  <a:pt x="10813" y="866"/>
                </a:lnTo>
                <a:lnTo>
                  <a:pt x="10724" y="843"/>
                </a:lnTo>
                <a:lnTo>
                  <a:pt x="10582" y="833"/>
                </a:lnTo>
                <a:lnTo>
                  <a:pt x="10446" y="839"/>
                </a:lnTo>
                <a:lnTo>
                  <a:pt x="10379" y="862"/>
                </a:lnTo>
                <a:lnTo>
                  <a:pt x="10328" y="886"/>
                </a:lnTo>
                <a:lnTo>
                  <a:pt x="10238" y="867"/>
                </a:lnTo>
                <a:lnTo>
                  <a:pt x="10039" y="836"/>
                </a:lnTo>
                <a:lnTo>
                  <a:pt x="9751" y="849"/>
                </a:lnTo>
                <a:lnTo>
                  <a:pt x="9422" y="901"/>
                </a:lnTo>
                <a:lnTo>
                  <a:pt x="9104" y="986"/>
                </a:lnTo>
                <a:lnTo>
                  <a:pt x="8935" y="1040"/>
                </a:lnTo>
                <a:lnTo>
                  <a:pt x="8827" y="1069"/>
                </a:lnTo>
                <a:lnTo>
                  <a:pt x="8718" y="1119"/>
                </a:lnTo>
                <a:lnTo>
                  <a:pt x="8632" y="1159"/>
                </a:lnTo>
                <a:lnTo>
                  <a:pt x="8492" y="1199"/>
                </a:lnTo>
                <a:lnTo>
                  <a:pt x="8345" y="1256"/>
                </a:lnTo>
                <a:lnTo>
                  <a:pt x="8244" y="1336"/>
                </a:lnTo>
                <a:lnTo>
                  <a:pt x="8133" y="1410"/>
                </a:lnTo>
                <a:lnTo>
                  <a:pt x="7940" y="1444"/>
                </a:lnTo>
                <a:lnTo>
                  <a:pt x="7735" y="1461"/>
                </a:lnTo>
                <a:lnTo>
                  <a:pt x="7576" y="1487"/>
                </a:lnTo>
                <a:lnTo>
                  <a:pt x="7464" y="1504"/>
                </a:lnTo>
                <a:lnTo>
                  <a:pt x="7315" y="1517"/>
                </a:lnTo>
                <a:lnTo>
                  <a:pt x="7152" y="1521"/>
                </a:lnTo>
                <a:lnTo>
                  <a:pt x="7003" y="1517"/>
                </a:lnTo>
                <a:lnTo>
                  <a:pt x="6931" y="1522"/>
                </a:lnTo>
                <a:lnTo>
                  <a:pt x="6846" y="1542"/>
                </a:lnTo>
                <a:lnTo>
                  <a:pt x="6772" y="1540"/>
                </a:lnTo>
                <a:lnTo>
                  <a:pt x="6711" y="1494"/>
                </a:lnTo>
                <a:lnTo>
                  <a:pt x="6676" y="1423"/>
                </a:lnTo>
                <a:lnTo>
                  <a:pt x="6679" y="1321"/>
                </a:lnTo>
                <a:lnTo>
                  <a:pt x="6635" y="1333"/>
                </a:lnTo>
                <a:lnTo>
                  <a:pt x="6559" y="1377"/>
                </a:lnTo>
                <a:lnTo>
                  <a:pt x="6461" y="1443"/>
                </a:lnTo>
                <a:lnTo>
                  <a:pt x="6351" y="1528"/>
                </a:lnTo>
                <a:lnTo>
                  <a:pt x="6238" y="1621"/>
                </a:lnTo>
                <a:lnTo>
                  <a:pt x="6132" y="1716"/>
                </a:lnTo>
                <a:lnTo>
                  <a:pt x="6042" y="1810"/>
                </a:lnTo>
                <a:lnTo>
                  <a:pt x="5941" y="1913"/>
                </a:lnTo>
                <a:lnTo>
                  <a:pt x="5846" y="1973"/>
                </a:lnTo>
                <a:lnTo>
                  <a:pt x="5734" y="2001"/>
                </a:lnTo>
                <a:lnTo>
                  <a:pt x="5581" y="2006"/>
                </a:lnTo>
                <a:lnTo>
                  <a:pt x="5436" y="2022"/>
                </a:lnTo>
                <a:lnTo>
                  <a:pt x="5326" y="2059"/>
                </a:lnTo>
                <a:lnTo>
                  <a:pt x="5185" y="2146"/>
                </a:lnTo>
                <a:lnTo>
                  <a:pt x="5023" y="2243"/>
                </a:lnTo>
                <a:lnTo>
                  <a:pt x="4878" y="2327"/>
                </a:lnTo>
                <a:lnTo>
                  <a:pt x="4783" y="2379"/>
                </a:lnTo>
                <a:lnTo>
                  <a:pt x="4733" y="2436"/>
                </a:lnTo>
                <a:lnTo>
                  <a:pt x="4719" y="2521"/>
                </a:lnTo>
                <a:lnTo>
                  <a:pt x="4704" y="2602"/>
                </a:lnTo>
                <a:lnTo>
                  <a:pt x="4625" y="2629"/>
                </a:lnTo>
                <a:lnTo>
                  <a:pt x="4518" y="2660"/>
                </a:lnTo>
                <a:lnTo>
                  <a:pt x="4421" y="2727"/>
                </a:lnTo>
                <a:lnTo>
                  <a:pt x="4362" y="2804"/>
                </a:lnTo>
                <a:lnTo>
                  <a:pt x="4370" y="2865"/>
                </a:lnTo>
                <a:lnTo>
                  <a:pt x="4363" y="2956"/>
                </a:lnTo>
                <a:lnTo>
                  <a:pt x="4256" y="3141"/>
                </a:lnTo>
                <a:lnTo>
                  <a:pt x="4095" y="3374"/>
                </a:lnTo>
                <a:lnTo>
                  <a:pt x="4026" y="3245"/>
                </a:lnTo>
                <a:lnTo>
                  <a:pt x="3957" y="3116"/>
                </a:lnTo>
                <a:lnTo>
                  <a:pt x="3909" y="3241"/>
                </a:lnTo>
                <a:lnTo>
                  <a:pt x="3866" y="3306"/>
                </a:lnTo>
                <a:lnTo>
                  <a:pt x="3782" y="3393"/>
                </a:lnTo>
                <a:lnTo>
                  <a:pt x="3670" y="3488"/>
                </a:lnTo>
                <a:lnTo>
                  <a:pt x="3543" y="3581"/>
                </a:lnTo>
                <a:lnTo>
                  <a:pt x="3373" y="3701"/>
                </a:lnTo>
                <a:lnTo>
                  <a:pt x="3279" y="3787"/>
                </a:lnTo>
                <a:lnTo>
                  <a:pt x="3242" y="3860"/>
                </a:lnTo>
                <a:lnTo>
                  <a:pt x="3243" y="3945"/>
                </a:lnTo>
                <a:lnTo>
                  <a:pt x="3241" y="4061"/>
                </a:lnTo>
                <a:lnTo>
                  <a:pt x="3208" y="4135"/>
                </a:lnTo>
                <a:lnTo>
                  <a:pt x="3161" y="4203"/>
                </a:lnTo>
                <a:lnTo>
                  <a:pt x="3123" y="4301"/>
                </a:lnTo>
                <a:lnTo>
                  <a:pt x="3088" y="4390"/>
                </a:lnTo>
                <a:lnTo>
                  <a:pt x="3033" y="4308"/>
                </a:lnTo>
                <a:lnTo>
                  <a:pt x="2998" y="4211"/>
                </a:lnTo>
                <a:lnTo>
                  <a:pt x="2985" y="4104"/>
                </a:lnTo>
                <a:lnTo>
                  <a:pt x="2922" y="4102"/>
                </a:lnTo>
                <a:lnTo>
                  <a:pt x="2851" y="4142"/>
                </a:lnTo>
                <a:lnTo>
                  <a:pt x="2821" y="4211"/>
                </a:lnTo>
                <a:lnTo>
                  <a:pt x="2795" y="4275"/>
                </a:lnTo>
                <a:lnTo>
                  <a:pt x="2731" y="4301"/>
                </a:lnTo>
                <a:lnTo>
                  <a:pt x="2639" y="4336"/>
                </a:lnTo>
                <a:lnTo>
                  <a:pt x="2546" y="4421"/>
                </a:lnTo>
                <a:lnTo>
                  <a:pt x="2474" y="4501"/>
                </a:lnTo>
                <a:lnTo>
                  <a:pt x="2435" y="4525"/>
                </a:lnTo>
                <a:lnTo>
                  <a:pt x="2341" y="4510"/>
                </a:lnTo>
                <a:lnTo>
                  <a:pt x="2275" y="4565"/>
                </a:lnTo>
                <a:lnTo>
                  <a:pt x="2203" y="4698"/>
                </a:lnTo>
                <a:lnTo>
                  <a:pt x="2145" y="4864"/>
                </a:lnTo>
                <a:lnTo>
                  <a:pt x="2121" y="5017"/>
                </a:lnTo>
                <a:lnTo>
                  <a:pt x="2097" y="5101"/>
                </a:lnTo>
                <a:lnTo>
                  <a:pt x="2037" y="5185"/>
                </a:lnTo>
                <a:lnTo>
                  <a:pt x="1985" y="5256"/>
                </a:lnTo>
                <a:lnTo>
                  <a:pt x="1981" y="5308"/>
                </a:lnTo>
                <a:lnTo>
                  <a:pt x="1974" y="5388"/>
                </a:lnTo>
                <a:lnTo>
                  <a:pt x="1917" y="5524"/>
                </a:lnTo>
                <a:lnTo>
                  <a:pt x="1851" y="5684"/>
                </a:lnTo>
                <a:lnTo>
                  <a:pt x="1824" y="5821"/>
                </a:lnTo>
                <a:lnTo>
                  <a:pt x="1759" y="5972"/>
                </a:lnTo>
                <a:lnTo>
                  <a:pt x="1566" y="6187"/>
                </a:lnTo>
                <a:lnTo>
                  <a:pt x="1442" y="6310"/>
                </a:lnTo>
                <a:lnTo>
                  <a:pt x="1298" y="6465"/>
                </a:lnTo>
                <a:lnTo>
                  <a:pt x="1150" y="6630"/>
                </a:lnTo>
                <a:lnTo>
                  <a:pt x="1016" y="6787"/>
                </a:lnTo>
                <a:lnTo>
                  <a:pt x="900" y="6924"/>
                </a:lnTo>
                <a:lnTo>
                  <a:pt x="796" y="7036"/>
                </a:lnTo>
                <a:lnTo>
                  <a:pt x="719" y="7112"/>
                </a:lnTo>
                <a:lnTo>
                  <a:pt x="677" y="7140"/>
                </a:lnTo>
                <a:lnTo>
                  <a:pt x="651" y="7186"/>
                </a:lnTo>
                <a:lnTo>
                  <a:pt x="622" y="7297"/>
                </a:lnTo>
                <a:lnTo>
                  <a:pt x="525" y="7500"/>
                </a:lnTo>
                <a:lnTo>
                  <a:pt x="392" y="7784"/>
                </a:lnTo>
                <a:lnTo>
                  <a:pt x="258" y="8128"/>
                </a:lnTo>
                <a:lnTo>
                  <a:pt x="152" y="8455"/>
                </a:lnTo>
                <a:lnTo>
                  <a:pt x="101" y="8688"/>
                </a:lnTo>
                <a:lnTo>
                  <a:pt x="79" y="8807"/>
                </a:lnTo>
                <a:lnTo>
                  <a:pt x="43" y="8894"/>
                </a:lnTo>
                <a:lnTo>
                  <a:pt x="10" y="9045"/>
                </a:lnTo>
                <a:lnTo>
                  <a:pt x="0" y="9300"/>
                </a:lnTo>
                <a:lnTo>
                  <a:pt x="11" y="9550"/>
                </a:lnTo>
                <a:lnTo>
                  <a:pt x="44" y="9683"/>
                </a:lnTo>
                <a:lnTo>
                  <a:pt x="64" y="9815"/>
                </a:lnTo>
                <a:lnTo>
                  <a:pt x="60" y="9942"/>
                </a:lnTo>
                <a:lnTo>
                  <a:pt x="88" y="10119"/>
                </a:lnTo>
                <a:lnTo>
                  <a:pt x="140" y="10303"/>
                </a:lnTo>
                <a:lnTo>
                  <a:pt x="203" y="10445"/>
                </a:lnTo>
                <a:lnTo>
                  <a:pt x="252" y="10555"/>
                </a:lnTo>
                <a:lnTo>
                  <a:pt x="275" y="10669"/>
                </a:lnTo>
                <a:lnTo>
                  <a:pt x="296" y="10769"/>
                </a:lnTo>
                <a:lnTo>
                  <a:pt x="361" y="10908"/>
                </a:lnTo>
                <a:lnTo>
                  <a:pt x="494" y="11123"/>
                </a:lnTo>
                <a:lnTo>
                  <a:pt x="716" y="11455"/>
                </a:lnTo>
                <a:lnTo>
                  <a:pt x="808" y="11586"/>
                </a:lnTo>
                <a:lnTo>
                  <a:pt x="889" y="11688"/>
                </a:lnTo>
                <a:lnTo>
                  <a:pt x="949" y="11751"/>
                </a:lnTo>
                <a:lnTo>
                  <a:pt x="980" y="11768"/>
                </a:lnTo>
                <a:lnTo>
                  <a:pt x="1017" y="11783"/>
                </a:lnTo>
                <a:lnTo>
                  <a:pt x="1059" y="11859"/>
                </a:lnTo>
                <a:lnTo>
                  <a:pt x="1101" y="11941"/>
                </a:lnTo>
                <a:lnTo>
                  <a:pt x="1135" y="11968"/>
                </a:lnTo>
                <a:lnTo>
                  <a:pt x="1197" y="11980"/>
                </a:lnTo>
                <a:lnTo>
                  <a:pt x="1267" y="12037"/>
                </a:lnTo>
                <a:lnTo>
                  <a:pt x="1321" y="12111"/>
                </a:lnTo>
                <a:lnTo>
                  <a:pt x="1346" y="12200"/>
                </a:lnTo>
                <a:lnTo>
                  <a:pt x="1445" y="12235"/>
                </a:lnTo>
                <a:lnTo>
                  <a:pt x="1618" y="12376"/>
                </a:lnTo>
                <a:lnTo>
                  <a:pt x="1838" y="12571"/>
                </a:lnTo>
                <a:lnTo>
                  <a:pt x="2047" y="12736"/>
                </a:lnTo>
                <a:lnTo>
                  <a:pt x="2190" y="12856"/>
                </a:lnTo>
                <a:lnTo>
                  <a:pt x="2249" y="12942"/>
                </a:lnTo>
                <a:lnTo>
                  <a:pt x="2317" y="12985"/>
                </a:lnTo>
                <a:lnTo>
                  <a:pt x="2384" y="13013"/>
                </a:lnTo>
                <a:lnTo>
                  <a:pt x="2451" y="13105"/>
                </a:lnTo>
                <a:lnTo>
                  <a:pt x="2493" y="13227"/>
                </a:lnTo>
                <a:lnTo>
                  <a:pt x="2425" y="13277"/>
                </a:lnTo>
                <a:lnTo>
                  <a:pt x="2357" y="13312"/>
                </a:lnTo>
                <a:lnTo>
                  <a:pt x="2343" y="13367"/>
                </a:lnTo>
                <a:lnTo>
                  <a:pt x="2390" y="13462"/>
                </a:lnTo>
                <a:lnTo>
                  <a:pt x="2501" y="13622"/>
                </a:lnTo>
                <a:lnTo>
                  <a:pt x="2615" y="13798"/>
                </a:lnTo>
                <a:lnTo>
                  <a:pt x="2652" y="13893"/>
                </a:lnTo>
                <a:lnTo>
                  <a:pt x="2678" y="13986"/>
                </a:lnTo>
                <a:lnTo>
                  <a:pt x="2764" y="14154"/>
                </a:lnTo>
                <a:lnTo>
                  <a:pt x="2858" y="14335"/>
                </a:lnTo>
                <a:lnTo>
                  <a:pt x="2902" y="14458"/>
                </a:lnTo>
                <a:lnTo>
                  <a:pt x="2957" y="14596"/>
                </a:lnTo>
                <a:lnTo>
                  <a:pt x="3078" y="14810"/>
                </a:lnTo>
                <a:lnTo>
                  <a:pt x="3285" y="15144"/>
                </a:lnTo>
                <a:lnTo>
                  <a:pt x="3437" y="15405"/>
                </a:lnTo>
                <a:lnTo>
                  <a:pt x="3532" y="15584"/>
                </a:lnTo>
                <a:lnTo>
                  <a:pt x="3565" y="15672"/>
                </a:lnTo>
                <a:lnTo>
                  <a:pt x="3593" y="15728"/>
                </a:lnTo>
                <a:lnTo>
                  <a:pt x="3672" y="15840"/>
                </a:lnTo>
                <a:lnTo>
                  <a:pt x="3788" y="15994"/>
                </a:lnTo>
                <a:lnTo>
                  <a:pt x="3930" y="16170"/>
                </a:lnTo>
                <a:lnTo>
                  <a:pt x="4080" y="16353"/>
                </a:lnTo>
                <a:lnTo>
                  <a:pt x="4221" y="16526"/>
                </a:lnTo>
                <a:lnTo>
                  <a:pt x="4335" y="16669"/>
                </a:lnTo>
                <a:lnTo>
                  <a:pt x="4407" y="16761"/>
                </a:lnTo>
                <a:lnTo>
                  <a:pt x="4513" y="16892"/>
                </a:lnTo>
                <a:lnTo>
                  <a:pt x="4655" y="17058"/>
                </a:lnTo>
                <a:lnTo>
                  <a:pt x="4822" y="17246"/>
                </a:lnTo>
                <a:lnTo>
                  <a:pt x="5005" y="17446"/>
                </a:lnTo>
                <a:lnTo>
                  <a:pt x="5191" y="17644"/>
                </a:lnTo>
                <a:lnTo>
                  <a:pt x="5371" y="17832"/>
                </a:lnTo>
                <a:lnTo>
                  <a:pt x="5535" y="17996"/>
                </a:lnTo>
                <a:lnTo>
                  <a:pt x="5671" y="18126"/>
                </a:lnTo>
                <a:lnTo>
                  <a:pt x="5763" y="18212"/>
                </a:lnTo>
                <a:lnTo>
                  <a:pt x="5884" y="18323"/>
                </a:lnTo>
                <a:lnTo>
                  <a:pt x="6018" y="18448"/>
                </a:lnTo>
                <a:lnTo>
                  <a:pt x="6149" y="18571"/>
                </a:lnTo>
                <a:lnTo>
                  <a:pt x="6269" y="18681"/>
                </a:lnTo>
                <a:lnTo>
                  <a:pt x="6369" y="18771"/>
                </a:lnTo>
                <a:lnTo>
                  <a:pt x="6442" y="18832"/>
                </a:lnTo>
                <a:lnTo>
                  <a:pt x="6474" y="18854"/>
                </a:lnTo>
                <a:lnTo>
                  <a:pt x="6546" y="18902"/>
                </a:lnTo>
                <a:lnTo>
                  <a:pt x="6649" y="19017"/>
                </a:lnTo>
                <a:lnTo>
                  <a:pt x="6749" y="19158"/>
                </a:lnTo>
                <a:lnTo>
                  <a:pt x="6816" y="19285"/>
                </a:lnTo>
                <a:lnTo>
                  <a:pt x="6866" y="19462"/>
                </a:lnTo>
                <a:lnTo>
                  <a:pt x="6865" y="19603"/>
                </a:lnTo>
                <a:lnTo>
                  <a:pt x="6810" y="19729"/>
                </a:lnTo>
                <a:lnTo>
                  <a:pt x="6695" y="19861"/>
                </a:lnTo>
                <a:lnTo>
                  <a:pt x="6372" y="20229"/>
                </a:lnTo>
                <a:lnTo>
                  <a:pt x="6146" y="20627"/>
                </a:lnTo>
                <a:lnTo>
                  <a:pt x="6049" y="20811"/>
                </a:lnTo>
                <a:lnTo>
                  <a:pt x="5984" y="20887"/>
                </a:lnTo>
                <a:lnTo>
                  <a:pt x="5949" y="20913"/>
                </a:lnTo>
                <a:lnTo>
                  <a:pt x="5885" y="20982"/>
                </a:lnTo>
                <a:lnTo>
                  <a:pt x="5803" y="21084"/>
                </a:lnTo>
                <a:lnTo>
                  <a:pt x="5711" y="21209"/>
                </a:lnTo>
                <a:lnTo>
                  <a:pt x="5618" y="21337"/>
                </a:lnTo>
                <a:lnTo>
                  <a:pt x="5533" y="21446"/>
                </a:lnTo>
                <a:lnTo>
                  <a:pt x="5466" y="21525"/>
                </a:lnTo>
                <a:lnTo>
                  <a:pt x="5426" y="21562"/>
                </a:lnTo>
                <a:lnTo>
                  <a:pt x="5462" y="21566"/>
                </a:lnTo>
                <a:lnTo>
                  <a:pt x="5580" y="21569"/>
                </a:lnTo>
                <a:lnTo>
                  <a:pt x="5777" y="21572"/>
                </a:lnTo>
                <a:lnTo>
                  <a:pt x="6046" y="21576"/>
                </a:lnTo>
                <a:lnTo>
                  <a:pt x="6385" y="21579"/>
                </a:lnTo>
                <a:lnTo>
                  <a:pt x="6790" y="21581"/>
                </a:lnTo>
                <a:lnTo>
                  <a:pt x="7255" y="21584"/>
                </a:lnTo>
                <a:lnTo>
                  <a:pt x="7778" y="21587"/>
                </a:lnTo>
                <a:lnTo>
                  <a:pt x="8353" y="21589"/>
                </a:lnTo>
                <a:lnTo>
                  <a:pt x="8978" y="21591"/>
                </a:lnTo>
                <a:lnTo>
                  <a:pt x="9646" y="21593"/>
                </a:lnTo>
                <a:lnTo>
                  <a:pt x="10355" y="21596"/>
                </a:lnTo>
                <a:lnTo>
                  <a:pt x="11101" y="21597"/>
                </a:lnTo>
                <a:lnTo>
                  <a:pt x="11879" y="21598"/>
                </a:lnTo>
                <a:lnTo>
                  <a:pt x="12685" y="21599"/>
                </a:lnTo>
                <a:lnTo>
                  <a:pt x="13513" y="21600"/>
                </a:lnTo>
                <a:lnTo>
                  <a:pt x="14869" y="21600"/>
                </a:lnTo>
                <a:lnTo>
                  <a:pt x="16066" y="21600"/>
                </a:lnTo>
                <a:lnTo>
                  <a:pt x="17114" y="21600"/>
                </a:lnTo>
                <a:lnTo>
                  <a:pt x="18022" y="21600"/>
                </a:lnTo>
                <a:lnTo>
                  <a:pt x="18800" y="21598"/>
                </a:lnTo>
                <a:lnTo>
                  <a:pt x="19458" y="21596"/>
                </a:lnTo>
                <a:lnTo>
                  <a:pt x="20007" y="21592"/>
                </a:lnTo>
                <a:lnTo>
                  <a:pt x="20455" y="21589"/>
                </a:lnTo>
                <a:lnTo>
                  <a:pt x="20812" y="21583"/>
                </a:lnTo>
                <a:lnTo>
                  <a:pt x="21089" y="21577"/>
                </a:lnTo>
                <a:lnTo>
                  <a:pt x="21295" y="21568"/>
                </a:lnTo>
                <a:lnTo>
                  <a:pt x="21439" y="21559"/>
                </a:lnTo>
                <a:lnTo>
                  <a:pt x="21532" y="21547"/>
                </a:lnTo>
                <a:lnTo>
                  <a:pt x="21600" y="21502"/>
                </a:lnTo>
                <a:lnTo>
                  <a:pt x="21479" y="21300"/>
                </a:lnTo>
                <a:lnTo>
                  <a:pt x="21402" y="21155"/>
                </a:lnTo>
                <a:lnTo>
                  <a:pt x="21308" y="20947"/>
                </a:lnTo>
                <a:lnTo>
                  <a:pt x="21209" y="20730"/>
                </a:lnTo>
                <a:lnTo>
                  <a:pt x="21117" y="20561"/>
                </a:lnTo>
                <a:lnTo>
                  <a:pt x="21020" y="20407"/>
                </a:lnTo>
                <a:lnTo>
                  <a:pt x="20904" y="20223"/>
                </a:lnTo>
                <a:lnTo>
                  <a:pt x="20826" y="20106"/>
                </a:lnTo>
                <a:lnTo>
                  <a:pt x="20732" y="19974"/>
                </a:lnTo>
                <a:lnTo>
                  <a:pt x="20629" y="19836"/>
                </a:lnTo>
                <a:lnTo>
                  <a:pt x="20526" y="19702"/>
                </a:lnTo>
                <a:lnTo>
                  <a:pt x="20429" y="19581"/>
                </a:lnTo>
                <a:lnTo>
                  <a:pt x="20346" y="19483"/>
                </a:lnTo>
                <a:lnTo>
                  <a:pt x="20284" y="19416"/>
                </a:lnTo>
                <a:lnTo>
                  <a:pt x="20251" y="19393"/>
                </a:lnTo>
                <a:lnTo>
                  <a:pt x="20211" y="19366"/>
                </a:lnTo>
                <a:lnTo>
                  <a:pt x="20163" y="19304"/>
                </a:lnTo>
                <a:lnTo>
                  <a:pt x="20116" y="19250"/>
                </a:lnTo>
                <a:lnTo>
                  <a:pt x="20077" y="19243"/>
                </a:lnTo>
                <a:lnTo>
                  <a:pt x="20019" y="19224"/>
                </a:lnTo>
                <a:lnTo>
                  <a:pt x="19924" y="19138"/>
                </a:lnTo>
                <a:lnTo>
                  <a:pt x="19801" y="19023"/>
                </a:lnTo>
                <a:lnTo>
                  <a:pt x="19675" y="18936"/>
                </a:lnTo>
                <a:lnTo>
                  <a:pt x="19522" y="18853"/>
                </a:lnTo>
                <a:lnTo>
                  <a:pt x="19335" y="18753"/>
                </a:lnTo>
                <a:lnTo>
                  <a:pt x="19085" y="18642"/>
                </a:lnTo>
                <a:lnTo>
                  <a:pt x="18783" y="18536"/>
                </a:lnTo>
                <a:lnTo>
                  <a:pt x="18515" y="18456"/>
                </a:lnTo>
                <a:lnTo>
                  <a:pt x="18305" y="18394"/>
                </a:lnTo>
                <a:lnTo>
                  <a:pt x="18133" y="18347"/>
                </a:lnTo>
                <a:lnTo>
                  <a:pt x="17981" y="18310"/>
                </a:lnTo>
                <a:lnTo>
                  <a:pt x="17831" y="18281"/>
                </a:lnTo>
                <a:lnTo>
                  <a:pt x="17665" y="18255"/>
                </a:lnTo>
                <a:lnTo>
                  <a:pt x="17464" y="18227"/>
                </a:lnTo>
                <a:lnTo>
                  <a:pt x="17212" y="18195"/>
                </a:lnTo>
                <a:lnTo>
                  <a:pt x="16844" y="18142"/>
                </a:lnTo>
                <a:lnTo>
                  <a:pt x="16405" y="18071"/>
                </a:lnTo>
                <a:lnTo>
                  <a:pt x="15984" y="17995"/>
                </a:lnTo>
                <a:lnTo>
                  <a:pt x="15669" y="17931"/>
                </a:lnTo>
                <a:lnTo>
                  <a:pt x="15506" y="17903"/>
                </a:lnTo>
                <a:lnTo>
                  <a:pt x="15272" y="17876"/>
                </a:lnTo>
                <a:lnTo>
                  <a:pt x="14997" y="17852"/>
                </a:lnTo>
                <a:lnTo>
                  <a:pt x="14708" y="17832"/>
                </a:lnTo>
                <a:lnTo>
                  <a:pt x="14431" y="17818"/>
                </a:lnTo>
                <a:lnTo>
                  <a:pt x="14194" y="17811"/>
                </a:lnTo>
                <a:lnTo>
                  <a:pt x="14026" y="17813"/>
                </a:lnTo>
                <a:lnTo>
                  <a:pt x="13952" y="17826"/>
                </a:lnTo>
                <a:lnTo>
                  <a:pt x="13860" y="17881"/>
                </a:lnTo>
                <a:lnTo>
                  <a:pt x="13712" y="17929"/>
                </a:lnTo>
                <a:lnTo>
                  <a:pt x="13556" y="17980"/>
                </a:lnTo>
                <a:lnTo>
                  <a:pt x="13448" y="18038"/>
                </a:lnTo>
                <a:lnTo>
                  <a:pt x="13329" y="18044"/>
                </a:lnTo>
                <a:lnTo>
                  <a:pt x="13336" y="17997"/>
                </a:lnTo>
                <a:lnTo>
                  <a:pt x="13382" y="17911"/>
                </a:lnTo>
                <a:lnTo>
                  <a:pt x="13460" y="17796"/>
                </a:lnTo>
                <a:lnTo>
                  <a:pt x="13560" y="17663"/>
                </a:lnTo>
                <a:lnTo>
                  <a:pt x="13674" y="17524"/>
                </a:lnTo>
                <a:lnTo>
                  <a:pt x="13794" y="17389"/>
                </a:lnTo>
                <a:lnTo>
                  <a:pt x="13910" y="17268"/>
                </a:lnTo>
                <a:lnTo>
                  <a:pt x="14015" y="17174"/>
                </a:lnTo>
                <a:lnTo>
                  <a:pt x="14213" y="16978"/>
                </a:lnTo>
                <a:lnTo>
                  <a:pt x="14308" y="16780"/>
                </a:lnTo>
                <a:lnTo>
                  <a:pt x="14343" y="16685"/>
                </a:lnTo>
                <a:lnTo>
                  <a:pt x="14377" y="16650"/>
                </a:lnTo>
                <a:lnTo>
                  <a:pt x="14492" y="16626"/>
                </a:lnTo>
                <a:lnTo>
                  <a:pt x="14581" y="16462"/>
                </a:lnTo>
                <a:lnTo>
                  <a:pt x="14640" y="16344"/>
                </a:lnTo>
                <a:lnTo>
                  <a:pt x="14689" y="16317"/>
                </a:lnTo>
                <a:lnTo>
                  <a:pt x="14720" y="16290"/>
                </a:lnTo>
                <a:lnTo>
                  <a:pt x="14753" y="16189"/>
                </a:lnTo>
                <a:lnTo>
                  <a:pt x="14849" y="16032"/>
                </a:lnTo>
                <a:lnTo>
                  <a:pt x="14977" y="15833"/>
                </a:lnTo>
                <a:lnTo>
                  <a:pt x="15086" y="15627"/>
                </a:lnTo>
                <a:lnTo>
                  <a:pt x="15172" y="15485"/>
                </a:lnTo>
                <a:lnTo>
                  <a:pt x="15242" y="15438"/>
                </a:lnTo>
                <a:lnTo>
                  <a:pt x="15273" y="15417"/>
                </a:lnTo>
                <a:lnTo>
                  <a:pt x="15285" y="15363"/>
                </a:lnTo>
                <a:lnTo>
                  <a:pt x="15339" y="15245"/>
                </a:lnTo>
                <a:lnTo>
                  <a:pt x="15425" y="15082"/>
                </a:lnTo>
                <a:lnTo>
                  <a:pt x="15536" y="14889"/>
                </a:lnTo>
                <a:lnTo>
                  <a:pt x="15652" y="14686"/>
                </a:lnTo>
                <a:lnTo>
                  <a:pt x="15736" y="14521"/>
                </a:lnTo>
                <a:lnTo>
                  <a:pt x="15783" y="14405"/>
                </a:lnTo>
                <a:lnTo>
                  <a:pt x="15789" y="14347"/>
                </a:lnTo>
                <a:lnTo>
                  <a:pt x="15801" y="14244"/>
                </a:lnTo>
                <a:lnTo>
                  <a:pt x="15898" y="14063"/>
                </a:lnTo>
                <a:lnTo>
                  <a:pt x="16002" y="13882"/>
                </a:lnTo>
                <a:lnTo>
                  <a:pt x="16045" y="13768"/>
                </a:lnTo>
                <a:lnTo>
                  <a:pt x="16083" y="13659"/>
                </a:lnTo>
                <a:lnTo>
                  <a:pt x="16175" y="13491"/>
                </a:lnTo>
                <a:lnTo>
                  <a:pt x="16265" y="13316"/>
                </a:lnTo>
                <a:lnTo>
                  <a:pt x="16260" y="13217"/>
                </a:lnTo>
                <a:lnTo>
                  <a:pt x="16257" y="13121"/>
                </a:lnTo>
                <a:lnTo>
                  <a:pt x="16353" y="12952"/>
                </a:lnTo>
                <a:lnTo>
                  <a:pt x="16420" y="12788"/>
                </a:lnTo>
                <a:lnTo>
                  <a:pt x="16345" y="12802"/>
                </a:lnTo>
                <a:lnTo>
                  <a:pt x="16321" y="12746"/>
                </a:lnTo>
                <a:lnTo>
                  <a:pt x="16350" y="12645"/>
                </a:lnTo>
                <a:lnTo>
                  <a:pt x="16429" y="12524"/>
                </a:lnTo>
                <a:lnTo>
                  <a:pt x="16532" y="12371"/>
                </a:lnTo>
                <a:lnTo>
                  <a:pt x="16583" y="12231"/>
                </a:lnTo>
                <a:lnTo>
                  <a:pt x="16610" y="11988"/>
                </a:lnTo>
                <a:lnTo>
                  <a:pt x="16677" y="11837"/>
                </a:lnTo>
                <a:lnTo>
                  <a:pt x="16823" y="11632"/>
                </a:lnTo>
                <a:lnTo>
                  <a:pt x="16961" y="11451"/>
                </a:lnTo>
                <a:lnTo>
                  <a:pt x="17012" y="11358"/>
                </a:lnTo>
                <a:lnTo>
                  <a:pt x="17076" y="11271"/>
                </a:lnTo>
                <a:lnTo>
                  <a:pt x="17262" y="11068"/>
                </a:lnTo>
                <a:lnTo>
                  <a:pt x="17535" y="10783"/>
                </a:lnTo>
                <a:lnTo>
                  <a:pt x="17860" y="10456"/>
                </a:lnTo>
                <a:lnTo>
                  <a:pt x="17921" y="10371"/>
                </a:lnTo>
                <a:lnTo>
                  <a:pt x="17932" y="10305"/>
                </a:lnTo>
                <a:lnTo>
                  <a:pt x="17944" y="10246"/>
                </a:lnTo>
                <a:lnTo>
                  <a:pt x="18006" y="10185"/>
                </a:lnTo>
                <a:lnTo>
                  <a:pt x="18169" y="9987"/>
                </a:lnTo>
                <a:lnTo>
                  <a:pt x="18352" y="9638"/>
                </a:lnTo>
                <a:lnTo>
                  <a:pt x="18515" y="9225"/>
                </a:lnTo>
                <a:lnTo>
                  <a:pt x="18617" y="8837"/>
                </a:lnTo>
                <a:lnTo>
                  <a:pt x="18647" y="8582"/>
                </a:lnTo>
                <a:lnTo>
                  <a:pt x="18666" y="8289"/>
                </a:lnTo>
                <a:lnTo>
                  <a:pt x="18669" y="8028"/>
                </a:lnTo>
                <a:lnTo>
                  <a:pt x="18654" y="7870"/>
                </a:lnTo>
                <a:lnTo>
                  <a:pt x="18630" y="7748"/>
                </a:lnTo>
                <a:lnTo>
                  <a:pt x="18612" y="7598"/>
                </a:lnTo>
                <a:lnTo>
                  <a:pt x="18590" y="7458"/>
                </a:lnTo>
                <a:lnTo>
                  <a:pt x="18554" y="7362"/>
                </a:lnTo>
                <a:lnTo>
                  <a:pt x="18507" y="7190"/>
                </a:lnTo>
                <a:lnTo>
                  <a:pt x="18463" y="7054"/>
                </a:lnTo>
                <a:lnTo>
                  <a:pt x="18359" y="6875"/>
                </a:lnTo>
                <a:lnTo>
                  <a:pt x="18254" y="6710"/>
                </a:lnTo>
                <a:lnTo>
                  <a:pt x="18209" y="6607"/>
                </a:lnTo>
                <a:lnTo>
                  <a:pt x="18153" y="6511"/>
                </a:lnTo>
                <a:lnTo>
                  <a:pt x="18019" y="6363"/>
                </a:lnTo>
                <a:lnTo>
                  <a:pt x="17884" y="6215"/>
                </a:lnTo>
                <a:lnTo>
                  <a:pt x="17828" y="6119"/>
                </a:lnTo>
                <a:lnTo>
                  <a:pt x="17796" y="6062"/>
                </a:lnTo>
                <a:lnTo>
                  <a:pt x="17719" y="6003"/>
                </a:lnTo>
                <a:lnTo>
                  <a:pt x="17649" y="5946"/>
                </a:lnTo>
                <a:lnTo>
                  <a:pt x="17634" y="5891"/>
                </a:lnTo>
                <a:lnTo>
                  <a:pt x="17628" y="5844"/>
                </a:lnTo>
                <a:lnTo>
                  <a:pt x="17587" y="5796"/>
                </a:lnTo>
                <a:lnTo>
                  <a:pt x="17526" y="5762"/>
                </a:lnTo>
                <a:lnTo>
                  <a:pt x="17463" y="5756"/>
                </a:lnTo>
                <a:lnTo>
                  <a:pt x="17397" y="5721"/>
                </a:lnTo>
                <a:lnTo>
                  <a:pt x="17306" y="5623"/>
                </a:lnTo>
                <a:lnTo>
                  <a:pt x="17221" y="5531"/>
                </a:lnTo>
                <a:lnTo>
                  <a:pt x="17149" y="5505"/>
                </a:lnTo>
                <a:lnTo>
                  <a:pt x="17124" y="5446"/>
                </a:lnTo>
                <a:lnTo>
                  <a:pt x="17095" y="5386"/>
                </a:lnTo>
                <a:lnTo>
                  <a:pt x="17061" y="5379"/>
                </a:lnTo>
                <a:lnTo>
                  <a:pt x="16983" y="5364"/>
                </a:lnTo>
                <a:lnTo>
                  <a:pt x="16854" y="5288"/>
                </a:lnTo>
                <a:lnTo>
                  <a:pt x="16734" y="5191"/>
                </a:lnTo>
                <a:lnTo>
                  <a:pt x="16653" y="5087"/>
                </a:lnTo>
                <a:lnTo>
                  <a:pt x="16585" y="5090"/>
                </a:lnTo>
                <a:lnTo>
                  <a:pt x="16482" y="5070"/>
                </a:lnTo>
                <a:lnTo>
                  <a:pt x="16367" y="4958"/>
                </a:lnTo>
                <a:lnTo>
                  <a:pt x="16232" y="4834"/>
                </a:lnTo>
                <a:lnTo>
                  <a:pt x="16073" y="4777"/>
                </a:lnTo>
                <a:lnTo>
                  <a:pt x="15924" y="4727"/>
                </a:lnTo>
                <a:lnTo>
                  <a:pt x="15827" y="4620"/>
                </a:lnTo>
                <a:lnTo>
                  <a:pt x="15780" y="4437"/>
                </a:lnTo>
                <a:lnTo>
                  <a:pt x="15899" y="4406"/>
                </a:lnTo>
                <a:lnTo>
                  <a:pt x="15973" y="4409"/>
                </a:lnTo>
                <a:lnTo>
                  <a:pt x="15957" y="4322"/>
                </a:lnTo>
                <a:lnTo>
                  <a:pt x="15935" y="4244"/>
                </a:lnTo>
                <a:lnTo>
                  <a:pt x="15943" y="4178"/>
                </a:lnTo>
                <a:lnTo>
                  <a:pt x="15899" y="4097"/>
                </a:lnTo>
                <a:lnTo>
                  <a:pt x="15848" y="3989"/>
                </a:lnTo>
                <a:lnTo>
                  <a:pt x="15911" y="3917"/>
                </a:lnTo>
                <a:lnTo>
                  <a:pt x="15983" y="3883"/>
                </a:lnTo>
                <a:lnTo>
                  <a:pt x="16024" y="3913"/>
                </a:lnTo>
                <a:lnTo>
                  <a:pt x="16093" y="3937"/>
                </a:lnTo>
                <a:lnTo>
                  <a:pt x="16099" y="3886"/>
                </a:lnTo>
                <a:lnTo>
                  <a:pt x="16048" y="3814"/>
                </a:lnTo>
                <a:lnTo>
                  <a:pt x="15986" y="3736"/>
                </a:lnTo>
                <a:lnTo>
                  <a:pt x="15960" y="3671"/>
                </a:lnTo>
                <a:lnTo>
                  <a:pt x="15998" y="3601"/>
                </a:lnTo>
                <a:lnTo>
                  <a:pt x="16091" y="3523"/>
                </a:lnTo>
                <a:lnTo>
                  <a:pt x="16206" y="3460"/>
                </a:lnTo>
                <a:lnTo>
                  <a:pt x="16310" y="3434"/>
                </a:lnTo>
                <a:lnTo>
                  <a:pt x="16394" y="3415"/>
                </a:lnTo>
                <a:lnTo>
                  <a:pt x="16457" y="3367"/>
                </a:lnTo>
                <a:lnTo>
                  <a:pt x="16552" y="3346"/>
                </a:lnTo>
                <a:lnTo>
                  <a:pt x="16580" y="3467"/>
                </a:lnTo>
                <a:lnTo>
                  <a:pt x="16602" y="3544"/>
                </a:lnTo>
                <a:lnTo>
                  <a:pt x="16703" y="3614"/>
                </a:lnTo>
                <a:lnTo>
                  <a:pt x="16786" y="3643"/>
                </a:lnTo>
                <a:lnTo>
                  <a:pt x="16871" y="3647"/>
                </a:lnTo>
                <a:lnTo>
                  <a:pt x="16973" y="3626"/>
                </a:lnTo>
                <a:lnTo>
                  <a:pt x="17108" y="3578"/>
                </a:lnTo>
                <a:lnTo>
                  <a:pt x="17270" y="3500"/>
                </a:lnTo>
                <a:lnTo>
                  <a:pt x="17367" y="3418"/>
                </a:lnTo>
                <a:lnTo>
                  <a:pt x="17402" y="3334"/>
                </a:lnTo>
                <a:lnTo>
                  <a:pt x="17372" y="3247"/>
                </a:lnTo>
                <a:lnTo>
                  <a:pt x="17356" y="3140"/>
                </a:lnTo>
                <a:lnTo>
                  <a:pt x="17382" y="2974"/>
                </a:lnTo>
                <a:lnTo>
                  <a:pt x="17436" y="2810"/>
                </a:lnTo>
                <a:lnTo>
                  <a:pt x="17504" y="2706"/>
                </a:lnTo>
                <a:lnTo>
                  <a:pt x="17571" y="2552"/>
                </a:lnTo>
                <a:lnTo>
                  <a:pt x="17523" y="2372"/>
                </a:lnTo>
                <a:lnTo>
                  <a:pt x="17494" y="2285"/>
                </a:lnTo>
                <a:lnTo>
                  <a:pt x="17522" y="2150"/>
                </a:lnTo>
                <a:lnTo>
                  <a:pt x="17547" y="2007"/>
                </a:lnTo>
                <a:lnTo>
                  <a:pt x="17525" y="1866"/>
                </a:lnTo>
                <a:lnTo>
                  <a:pt x="17453" y="1721"/>
                </a:lnTo>
                <a:lnTo>
                  <a:pt x="17330" y="1566"/>
                </a:lnTo>
                <a:lnTo>
                  <a:pt x="17138" y="1430"/>
                </a:lnTo>
                <a:lnTo>
                  <a:pt x="16901" y="1403"/>
                </a:lnTo>
                <a:lnTo>
                  <a:pt x="16589" y="1492"/>
                </a:lnTo>
                <a:lnTo>
                  <a:pt x="16175" y="1699"/>
                </a:lnTo>
                <a:lnTo>
                  <a:pt x="15944" y="1827"/>
                </a:lnTo>
                <a:lnTo>
                  <a:pt x="15835" y="1704"/>
                </a:lnTo>
                <a:lnTo>
                  <a:pt x="15732" y="1600"/>
                </a:lnTo>
                <a:lnTo>
                  <a:pt x="15615" y="1517"/>
                </a:lnTo>
                <a:lnTo>
                  <a:pt x="15465" y="1441"/>
                </a:lnTo>
                <a:lnTo>
                  <a:pt x="15262" y="1361"/>
                </a:lnTo>
                <a:lnTo>
                  <a:pt x="15014" y="1246"/>
                </a:lnTo>
                <a:lnTo>
                  <a:pt x="14772" y="1095"/>
                </a:lnTo>
                <a:lnTo>
                  <a:pt x="14571" y="965"/>
                </a:lnTo>
                <a:lnTo>
                  <a:pt x="14425" y="901"/>
                </a:lnTo>
                <a:lnTo>
                  <a:pt x="14299" y="835"/>
                </a:lnTo>
                <a:lnTo>
                  <a:pt x="14151" y="695"/>
                </a:lnTo>
                <a:lnTo>
                  <a:pt x="14019" y="568"/>
                </a:lnTo>
                <a:lnTo>
                  <a:pt x="13934" y="532"/>
                </a:lnTo>
                <a:lnTo>
                  <a:pt x="13849" y="486"/>
                </a:lnTo>
                <a:lnTo>
                  <a:pt x="13748" y="328"/>
                </a:lnTo>
                <a:lnTo>
                  <a:pt x="13604" y="165"/>
                </a:lnTo>
                <a:lnTo>
                  <a:pt x="13459" y="41"/>
                </a:lnTo>
                <a:lnTo>
                  <a:pt x="13357" y="0"/>
                </a:lnTo>
                <a:close/>
                <a:moveTo>
                  <a:pt x="5007" y="3494"/>
                </a:moveTo>
                <a:lnTo>
                  <a:pt x="5058" y="3519"/>
                </a:lnTo>
                <a:lnTo>
                  <a:pt x="5057" y="3596"/>
                </a:lnTo>
                <a:lnTo>
                  <a:pt x="5004" y="3725"/>
                </a:lnTo>
                <a:lnTo>
                  <a:pt x="4897" y="3907"/>
                </a:lnTo>
                <a:lnTo>
                  <a:pt x="4794" y="4060"/>
                </a:lnTo>
                <a:lnTo>
                  <a:pt x="4713" y="4153"/>
                </a:lnTo>
                <a:lnTo>
                  <a:pt x="4640" y="4199"/>
                </a:lnTo>
                <a:lnTo>
                  <a:pt x="4561" y="4211"/>
                </a:lnTo>
                <a:lnTo>
                  <a:pt x="4424" y="4251"/>
                </a:lnTo>
                <a:lnTo>
                  <a:pt x="4294" y="4361"/>
                </a:lnTo>
                <a:lnTo>
                  <a:pt x="4209" y="4457"/>
                </a:lnTo>
                <a:lnTo>
                  <a:pt x="4155" y="4501"/>
                </a:lnTo>
                <a:lnTo>
                  <a:pt x="4122" y="4495"/>
                </a:lnTo>
                <a:lnTo>
                  <a:pt x="4095" y="4449"/>
                </a:lnTo>
                <a:lnTo>
                  <a:pt x="4111" y="4358"/>
                </a:lnTo>
                <a:lnTo>
                  <a:pt x="4190" y="4224"/>
                </a:lnTo>
                <a:lnTo>
                  <a:pt x="4285" y="4078"/>
                </a:lnTo>
                <a:lnTo>
                  <a:pt x="4341" y="3952"/>
                </a:lnTo>
                <a:lnTo>
                  <a:pt x="4377" y="3889"/>
                </a:lnTo>
                <a:lnTo>
                  <a:pt x="4423" y="3871"/>
                </a:lnTo>
                <a:lnTo>
                  <a:pt x="4459" y="3898"/>
                </a:lnTo>
                <a:lnTo>
                  <a:pt x="4467" y="3965"/>
                </a:lnTo>
                <a:lnTo>
                  <a:pt x="4470" y="4021"/>
                </a:lnTo>
                <a:lnTo>
                  <a:pt x="4501" y="4028"/>
                </a:lnTo>
                <a:lnTo>
                  <a:pt x="4546" y="3991"/>
                </a:lnTo>
                <a:lnTo>
                  <a:pt x="4595" y="3913"/>
                </a:lnTo>
                <a:lnTo>
                  <a:pt x="4677" y="3795"/>
                </a:lnTo>
                <a:lnTo>
                  <a:pt x="4802" y="3656"/>
                </a:lnTo>
                <a:lnTo>
                  <a:pt x="4926" y="3542"/>
                </a:lnTo>
                <a:lnTo>
                  <a:pt x="5007" y="3494"/>
                </a:lnTo>
                <a:close/>
              </a:path>
            </a:pathLst>
          </a:cu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idx="4294967295"/>
          </p:nvPr>
        </p:nvSpPr>
        <p:spPr>
          <a:xfrm>
            <a:off x="97084" y="243839"/>
            <a:ext cx="12480996" cy="679593"/>
          </a:xfrm>
          <a:prstGeom prst="rect">
            <a:avLst/>
          </a:prstGeom>
        </p:spPr>
        <p:txBody>
          <a:bodyPr lIns="58352" tIns="58352" rIns="58352" bIns="58352"/>
          <a:lstStyle>
            <a:lvl1pPr marL="596324" indent="-596324" algn="l" defTabSz="1209446">
              <a:lnSpc>
                <a:spcPct val="90000"/>
              </a:lnSpc>
              <a:defRPr b="1" sz="4092">
                <a:solidFill>
                  <a:srgbClr val="9D002D"/>
                </a:solidFill>
                <a:latin typeface="Times New Roman"/>
                <a:ea typeface="Times New Roman"/>
                <a:cs typeface="Times New Roman"/>
                <a:sym typeface="Times New Roman"/>
              </a:defRPr>
            </a:lvl1pPr>
          </a:lstStyle>
          <a:p>
            <a:pPr/>
            <a:r>
              <a:t>Pattern-Recognition Receptors</a:t>
            </a:r>
          </a:p>
        </p:txBody>
      </p:sp>
      <p:sp>
        <p:nvSpPr>
          <p:cNvPr id="415" name="Shape 415"/>
          <p:cNvSpPr/>
          <p:nvPr>
            <p:ph type="body" idx="4294967295"/>
          </p:nvPr>
        </p:nvSpPr>
        <p:spPr>
          <a:xfrm>
            <a:off x="76764" y="1792675"/>
            <a:ext cx="12517121" cy="7647095"/>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Toll receptors (TLRs) are part of a large group of proteins called </a:t>
            </a:r>
            <a:r>
              <a:rPr b="1"/>
              <a:t>pattern-recognition receptors</a:t>
            </a:r>
            <a:endParaRPr b="1"/>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Four of the 11 found in humans are listed here:</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TLR2 binds to zymosan, a molecule from fungi</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TLR4 captures the lipopolysaccharide (LPS) from </a:t>
            </a:r>
            <a:br/>
            <a:r>
              <a:t>the Gram-negative bacteria</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TLR5 binds to the flagella of motile bacteria</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TLR7 binds to the single-stranded RNA virus</a:t>
            </a:r>
          </a:p>
        </p:txBody>
      </p:sp>
      <p:sp>
        <p:nvSpPr>
          <p:cNvPr id="416" name="Shape 41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9" name="Shape 419"/>
          <p:cNvSpPr/>
          <p:nvPr>
            <p:ph type="title"/>
          </p:nvPr>
        </p:nvSpPr>
        <p:spPr>
          <a:prstGeom prst="rect">
            <a:avLst/>
          </a:prstGeom>
        </p:spPr>
        <p:txBody>
          <a:bodyPr/>
          <a:lstStyle/>
          <a:p>
            <a:pPr/>
            <a:r>
              <a:t>PRPs - Toll-like Receptors</a:t>
            </a:r>
          </a:p>
        </p:txBody>
      </p:sp>
      <p:sp>
        <p:nvSpPr>
          <p:cNvPr id="420" name="Shape 420"/>
          <p:cNvSpPr/>
          <p:nvPr/>
        </p:nvSpPr>
        <p:spPr>
          <a:xfrm>
            <a:off x="9359900" y="7747000"/>
            <a:ext cx="1270000" cy="1270000"/>
          </a:xfrm>
          <a:prstGeom prst="rect">
            <a:avLst/>
          </a:prstGeom>
          <a:solidFill>
            <a:srgbClr val="FFFFFF"/>
          </a:solidFill>
          <a:ln w="25400">
            <a:solidFill>
              <a:srgbClr val="000000">
                <a:alpha val="0"/>
              </a:srgbClr>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21" name="droppedImage.pdf"/>
          <p:cNvPicPr>
            <a:picLocks noChangeAspect="1"/>
          </p:cNvPicPr>
          <p:nvPr/>
        </p:nvPicPr>
        <p:blipFill>
          <a:blip r:embed="rId2">
            <a:extLst/>
          </a:blip>
          <a:stretch>
            <a:fillRect/>
          </a:stretch>
        </p:blipFill>
        <p:spPr>
          <a:xfrm>
            <a:off x="-571807" y="2209800"/>
            <a:ext cx="13386107" cy="532130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3" name="51_02_Toll_protein_U.jpg"/>
          <p:cNvPicPr>
            <a:picLocks noChangeAspect="1"/>
          </p:cNvPicPr>
          <p:nvPr/>
        </p:nvPicPr>
        <p:blipFill>
          <a:blip r:embed="rId3">
            <a:extLst/>
          </a:blip>
          <a:srcRect l="0" t="0" r="0" b="2676"/>
          <a:stretch>
            <a:fillRect/>
          </a:stretch>
        </p:blipFill>
        <p:spPr>
          <a:xfrm>
            <a:off x="3309902" y="194168"/>
            <a:ext cx="6382739" cy="9114650"/>
          </a:xfrm>
          <a:prstGeom prst="rect">
            <a:avLst/>
          </a:prstGeom>
          <a:ln w="12700">
            <a:miter lim="400000"/>
          </a:ln>
        </p:spPr>
      </p:pic>
      <p:sp>
        <p:nvSpPr>
          <p:cNvPr id="424" name="Shape 424"/>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51.2</a:t>
            </a:r>
          </a:p>
        </p:txBody>
      </p:sp>
      <p:sp>
        <p:nvSpPr>
          <p:cNvPr id="425" name="Shape 425"/>
          <p:cNvSpPr/>
          <p:nvPr/>
        </p:nvSpPr>
        <p:spPr>
          <a:xfrm>
            <a:off x="7508211" y="293510"/>
            <a:ext cx="2067025" cy="84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0000"/>
              </a:lnSpc>
              <a:defRPr b="1" sz="1600">
                <a:latin typeface="Arial"/>
                <a:ea typeface="Arial"/>
                <a:cs typeface="Arial"/>
                <a:sym typeface="Arial"/>
              </a:defRPr>
            </a:pPr>
            <a:r>
              <a:t>Rampant infection of</a:t>
            </a:r>
            <a:br/>
            <a:r>
              <a:t>(furry-looking) fungal</a:t>
            </a:r>
            <a:br/>
            <a:r>
              <a:t>hyphae in flies that</a:t>
            </a:r>
            <a:br/>
            <a:r>
              <a:t>lack the Toll protein</a:t>
            </a:r>
          </a:p>
        </p:txBody>
      </p:sp>
      <p:sp>
        <p:nvSpPr>
          <p:cNvPr id="426" name="Shape 426"/>
          <p:cNvSpPr/>
          <p:nvPr/>
        </p:nvSpPr>
        <p:spPr>
          <a:xfrm>
            <a:off x="8146062" y="5337386"/>
            <a:ext cx="138827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600">
                <a:latin typeface="Arial"/>
                <a:ea typeface="Arial"/>
                <a:cs typeface="Arial"/>
                <a:sym typeface="Arial"/>
              </a:defRPr>
            </a:lvl1pPr>
          </a:lstStyle>
          <a:p>
            <a:pPr/>
            <a:r>
              <a:t>Wild-type flies</a:t>
            </a:r>
          </a:p>
        </p:txBody>
      </p:sp>
      <p:sp>
        <p:nvSpPr>
          <p:cNvPr id="427" name="Shape 427"/>
          <p:cNvSpPr/>
          <p:nvPr/>
        </p:nvSpPr>
        <p:spPr>
          <a:xfrm>
            <a:off x="6606258" y="7902222"/>
            <a:ext cx="286543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600">
                <a:latin typeface="Arial"/>
                <a:ea typeface="Arial"/>
                <a:cs typeface="Arial"/>
                <a:sym typeface="Arial"/>
              </a:defRPr>
            </a:lvl1pPr>
          </a:lstStyle>
          <a:p>
            <a:pPr/>
            <a:r>
              <a:t>Flies that lack the Toll protein</a:t>
            </a:r>
          </a:p>
        </p:txBody>
      </p:sp>
      <p:sp>
        <p:nvSpPr>
          <p:cNvPr id="428" name="Shape 428"/>
          <p:cNvSpPr/>
          <p:nvPr/>
        </p:nvSpPr>
        <p:spPr>
          <a:xfrm rot="16200000">
            <a:off x="2586757" y="6733448"/>
            <a:ext cx="182870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600">
                <a:latin typeface="Arial Black"/>
                <a:ea typeface="Arial Black"/>
                <a:cs typeface="Arial Black"/>
                <a:sym typeface="Arial Black"/>
              </a:defRPr>
            </a:lvl1pPr>
          </a:lstStyle>
          <a:p>
            <a:pPr/>
            <a:r>
              <a:t>Percent survival</a:t>
            </a:r>
          </a:p>
        </p:txBody>
      </p:sp>
      <p:sp>
        <p:nvSpPr>
          <p:cNvPr id="429" name="Shape 429"/>
          <p:cNvSpPr/>
          <p:nvPr/>
        </p:nvSpPr>
        <p:spPr>
          <a:xfrm>
            <a:off x="4420729" y="9064977"/>
            <a:ext cx="382508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600">
                <a:latin typeface="Arial Black"/>
                <a:ea typeface="Arial Black"/>
                <a:cs typeface="Arial Black"/>
                <a:sym typeface="Arial Black"/>
              </a:defRPr>
            </a:lvl1pPr>
          </a:lstStyle>
          <a:p>
            <a:pPr/>
            <a:r>
              <a:t>Days after inoculation with fungus</a:t>
            </a:r>
          </a:p>
        </p:txBody>
      </p:sp>
      <p:sp>
        <p:nvSpPr>
          <p:cNvPr id="430" name="Shape 430"/>
          <p:cNvSpPr/>
          <p:nvPr/>
        </p:nvSpPr>
        <p:spPr>
          <a:xfrm>
            <a:off x="7556782" y="1275644"/>
            <a:ext cx="2009423"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431" name="Shape 431"/>
          <p:cNvSpPr/>
          <p:nvPr/>
        </p:nvSpPr>
        <p:spPr>
          <a:xfrm rot="4138738">
            <a:off x="8371544" y="1335895"/>
            <a:ext cx="457815" cy="483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683" y="5332"/>
                  <a:pt x="21600" y="13249"/>
                  <a:pt x="21600" y="21600"/>
                </a:cubicBezTo>
              </a:path>
            </a:pathLst>
          </a:custGeom>
          <a:ln w="25400">
            <a:solidFill>
              <a:srgbClr val="000000"/>
            </a:solidFill>
            <a:tail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title" idx="4294967295"/>
          </p:nvPr>
        </p:nvSpPr>
        <p:spPr>
          <a:xfrm>
            <a:off x="97084" y="243839"/>
            <a:ext cx="12480996" cy="679593"/>
          </a:xfrm>
          <a:prstGeom prst="rect">
            <a:avLst/>
          </a:prstGeom>
        </p:spPr>
        <p:txBody>
          <a:bodyPr lIns="58352" tIns="58352" rIns="58352" bIns="58352"/>
          <a:lstStyle>
            <a:lvl1pPr marL="596324" indent="-596324" algn="l" defTabSz="1209446">
              <a:lnSpc>
                <a:spcPct val="90000"/>
              </a:lnSpc>
              <a:defRPr b="1" sz="4092">
                <a:solidFill>
                  <a:srgbClr val="9D002D"/>
                </a:solidFill>
                <a:latin typeface="Times New Roman"/>
                <a:ea typeface="Times New Roman"/>
                <a:cs typeface="Times New Roman"/>
                <a:sym typeface="Times New Roman"/>
              </a:defRPr>
            </a:lvl1pPr>
          </a:lstStyle>
          <a:p>
            <a:pPr/>
            <a:r>
              <a:t>Recognition Receptors and Transduction</a:t>
            </a:r>
          </a:p>
        </p:txBody>
      </p:sp>
      <p:sp>
        <p:nvSpPr>
          <p:cNvPr id="436" name="Shape 436"/>
          <p:cNvSpPr/>
          <p:nvPr>
            <p:ph type="body" idx="4294967295"/>
          </p:nvPr>
        </p:nvSpPr>
        <p:spPr>
          <a:xfrm>
            <a:off x="76764" y="1788160"/>
            <a:ext cx="12643557" cy="7694507"/>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There are a variety of steps to the recognition and transduction signal produced by the TLR  </a:t>
            </a:r>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Flies are an example of the signal production</a:t>
            </a:r>
          </a:p>
          <a:p>
            <a:pPr lvl="1" marL="836246" indent="-404446" defTabSz="1167271">
              <a:spcBef>
                <a:spcPts val="800"/>
              </a:spcBef>
              <a:buClr>
                <a:srgbClr val="9D002D"/>
              </a:buClr>
              <a:buSzPct val="100000"/>
              <a:buChar char="–"/>
              <a:defRPr>
                <a:latin typeface="Arial"/>
                <a:ea typeface="Arial"/>
                <a:cs typeface="Arial"/>
                <a:sym typeface="Arial"/>
              </a:defRPr>
            </a:pPr>
            <a:r>
              <a:t>Step 1. The fly detects a fungus infection </a:t>
            </a:r>
          </a:p>
          <a:p>
            <a:pPr lvl="2" marL="1315508" indent="-413808" defTabSz="1167271">
              <a:spcBef>
                <a:spcPts val="800"/>
              </a:spcBef>
              <a:buClr>
                <a:srgbClr val="9D002D"/>
              </a:buClr>
              <a:buSzPct val="100000"/>
              <a:buChar char="–"/>
              <a:defRPr sz="3400">
                <a:latin typeface="Arial"/>
                <a:ea typeface="Arial"/>
                <a:cs typeface="Arial"/>
                <a:sym typeface="Arial"/>
              </a:defRPr>
            </a:pPr>
            <a:r>
              <a:t>A signal cascade activates the secretion of antimicrobial peptides that act as antibodies</a:t>
            </a:r>
          </a:p>
        </p:txBody>
      </p:sp>
      <p:sp>
        <p:nvSpPr>
          <p:cNvPr id="437" name="Shape 43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title" idx="4294967295"/>
          </p:nvPr>
        </p:nvSpPr>
        <p:spPr>
          <a:xfrm>
            <a:off x="97084" y="189653"/>
            <a:ext cx="12480996" cy="794738"/>
          </a:xfrm>
          <a:prstGeom prst="rect">
            <a:avLst/>
          </a:prstGeom>
        </p:spPr>
        <p:txBody>
          <a:bodyPr lIns="58352" tIns="58352" rIns="58352" bIns="58352"/>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Recognition Receptors and Transduction</a:t>
            </a:r>
          </a:p>
        </p:txBody>
      </p:sp>
      <p:sp>
        <p:nvSpPr>
          <p:cNvPr id="440" name="Shape 440"/>
          <p:cNvSpPr/>
          <p:nvPr>
            <p:ph type="body" idx="4294967295"/>
          </p:nvPr>
        </p:nvSpPr>
        <p:spPr>
          <a:xfrm>
            <a:off x="79022" y="1819768"/>
            <a:ext cx="12607432" cy="7522917"/>
          </a:xfrm>
          <a:prstGeom prst="rect">
            <a:avLst/>
          </a:prstGeom>
        </p:spPr>
        <p:txBody>
          <a:bodyPr lIns="58352" tIns="58352" rIns="58352" bIns="58352" anchor="t"/>
          <a:lstStyle/>
          <a:p>
            <a:pPr lvl="1" marL="853830" indent="-422030" defTabSz="1167271">
              <a:spcBef>
                <a:spcPts val="800"/>
              </a:spcBef>
              <a:buClr>
                <a:srgbClr val="9D002D"/>
              </a:buClr>
              <a:buSzPct val="100000"/>
              <a:buChar char="–"/>
              <a:defRPr>
                <a:latin typeface="Arial"/>
                <a:ea typeface="Arial"/>
                <a:cs typeface="Arial"/>
                <a:sym typeface="Arial"/>
              </a:defRPr>
            </a:pPr>
            <a:r>
              <a:t>Step 2. When human TLR4 is activated, a signal cascade promotes the secretion of </a:t>
            </a:r>
            <a:r>
              <a:rPr b="1"/>
              <a:t>cytokines </a:t>
            </a:r>
            <a:endParaRPr b="1"/>
          </a:p>
          <a:p>
            <a:pPr lvl="2" marL="1531937" indent="-323850" defTabSz="1167271">
              <a:spcBef>
                <a:spcPts val="800"/>
              </a:spcBef>
              <a:buClr>
                <a:srgbClr val="9D002D"/>
              </a:buClr>
              <a:buSzPct val="100000"/>
              <a:buChar char="–"/>
              <a:defRPr sz="3400">
                <a:latin typeface="Arial"/>
                <a:ea typeface="Arial"/>
                <a:cs typeface="Arial"/>
                <a:sym typeface="Arial"/>
              </a:defRPr>
            </a:pPr>
            <a:r>
              <a:t>Cytokines are a group of molecules that are called cell movers  </a:t>
            </a:r>
          </a:p>
          <a:p>
            <a:pPr lvl="2" marL="1531937" indent="-323850" defTabSz="1167271">
              <a:spcBef>
                <a:spcPts val="800"/>
              </a:spcBef>
              <a:buClr>
                <a:srgbClr val="9D002D"/>
              </a:buClr>
              <a:buSzPct val="100000"/>
              <a:buChar char="–"/>
              <a:defRPr sz="3400">
                <a:latin typeface="Arial"/>
                <a:ea typeface="Arial"/>
                <a:cs typeface="Arial"/>
                <a:sym typeface="Arial"/>
              </a:defRPr>
            </a:pPr>
            <a:r>
              <a:t>These molecules call other immune cells to the infection site</a:t>
            </a:r>
          </a:p>
          <a:p>
            <a:pPr lvl="1" marL="853830" indent="-422030" defTabSz="1167271">
              <a:spcBef>
                <a:spcPts val="800"/>
              </a:spcBef>
              <a:buClr>
                <a:srgbClr val="9D002D"/>
              </a:buClr>
              <a:buSzPct val="100000"/>
              <a:buChar char="–"/>
              <a:defRPr>
                <a:latin typeface="Arial"/>
                <a:ea typeface="Arial"/>
                <a:cs typeface="Arial"/>
                <a:sym typeface="Arial"/>
              </a:defRPr>
            </a:pPr>
            <a:r>
              <a:t>Step 3.  When a virus attacks a cell, TLR7 detects the signal promoting the secretion of a specific cytokine, interferon</a:t>
            </a:r>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The full engagement of the immune system depends on the reception of a signal and an action cascade</a:t>
            </a:r>
          </a:p>
        </p:txBody>
      </p:sp>
      <p:sp>
        <p:nvSpPr>
          <p:cNvPr id="441" name="Shape 44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p:nvPr>
        </p:nvSpPr>
        <p:spPr>
          <a:prstGeom prst="rect">
            <a:avLst/>
          </a:prstGeom>
        </p:spPr>
        <p:txBody>
          <a:bodyPr/>
          <a:lstStyle/>
          <a:p>
            <a:pPr/>
            <a:r>
              <a:t>Inflammatory Response</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Response in Humans</a:t>
            </a:r>
          </a:p>
        </p:txBody>
      </p:sp>
      <p:sp>
        <p:nvSpPr>
          <p:cNvPr id="446" name="Shape 446"/>
          <p:cNvSpPr/>
          <p:nvPr>
            <p:ph type="body" idx="4294967295"/>
          </p:nvPr>
        </p:nvSpPr>
        <p:spPr>
          <a:xfrm>
            <a:off x="205457" y="1819768"/>
            <a:ext cx="12553246"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inflammatory response, </a:t>
            </a:r>
            <a:r>
              <a:t>a multistep innate immune response</a:t>
            </a:r>
            <a:r>
              <a:t> in mammals, occurs at the site </a:t>
            </a:r>
            <a:br/>
            <a:r>
              <a:t>of an injury </a:t>
            </a:r>
          </a:p>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steps of this process are as follows:</a:t>
            </a:r>
            <a:endParaRPr sz="2800"/>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When skin breaks, pathogens enter a wound </a:t>
            </a:r>
            <a:endParaRPr b="1"/>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Platelets</a:t>
            </a:r>
            <a:r>
              <a:t> release blood-clotting proteins at the </a:t>
            </a:r>
            <a:br/>
            <a:r>
              <a:t>	wound site</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Wounded tissues and macrophages at the wound site 	secrete </a:t>
            </a:r>
            <a:r>
              <a:rPr b="1"/>
              <a:t>chemokines</a:t>
            </a:r>
            <a:r>
              <a:t>, signaling molecules that recruit 	immune cells by forming a gradient to mark the path 	to the site</a:t>
            </a:r>
          </a:p>
        </p:txBody>
      </p:sp>
      <p:sp>
        <p:nvSpPr>
          <p:cNvPr id="447" name="Shape 44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Response in Humans</a:t>
            </a:r>
          </a:p>
        </p:txBody>
      </p:sp>
      <p:sp>
        <p:nvSpPr>
          <p:cNvPr id="450" name="Shape 450"/>
          <p:cNvSpPr/>
          <p:nvPr>
            <p:ph type="body" idx="4294967295"/>
          </p:nvPr>
        </p:nvSpPr>
        <p:spPr>
          <a:xfrm>
            <a:off x="205457" y="1855893"/>
            <a:ext cx="12426810" cy="7215859"/>
          </a:xfrm>
          <a:prstGeom prst="rect">
            <a:avLst/>
          </a:prstGeom>
        </p:spPr>
        <p:txBody>
          <a:bodyPr lIns="0" tIns="0" rIns="0" bIns="0" anchor="t"/>
          <a:lstStyle/>
          <a:p>
            <a:pPr lvl="1" marL="941753" indent="-509953" defTabSz="1300480">
              <a:spcBef>
                <a:spcPts val="800"/>
              </a:spcBef>
              <a:buClr>
                <a:srgbClr val="000000"/>
              </a:buClr>
              <a:buSzPct val="100000"/>
              <a:buAutoNum type="arabicPeriod" startAt="4"/>
              <a:defRPr>
                <a:latin typeface="Arial"/>
                <a:ea typeface="Arial"/>
                <a:cs typeface="Arial"/>
                <a:sym typeface="Arial"/>
              </a:defRPr>
            </a:pPr>
            <a:r>
              <a:t>Mast cells release chemical messengers that constrict blood vessels near the wound—reducing blood flow and thus blood loss  </a:t>
            </a:r>
          </a:p>
          <a:p>
            <a:pPr lvl="2" indent="-431800" defTabSz="1300480">
              <a:spcBef>
                <a:spcPts val="800"/>
              </a:spcBef>
              <a:buClr>
                <a:srgbClr val="9D002D"/>
              </a:buClr>
              <a:buSzPct val="100000"/>
              <a:buChar char="–"/>
              <a:defRPr sz="3400">
                <a:latin typeface="Arial"/>
                <a:ea typeface="Arial"/>
                <a:cs typeface="Arial"/>
                <a:sym typeface="Arial"/>
              </a:defRPr>
            </a:pPr>
            <a:r>
              <a:t>Mast cells also secrete </a:t>
            </a:r>
            <a:r>
              <a:rPr b="1"/>
              <a:t>histamine</a:t>
            </a:r>
            <a:r>
              <a:t> and other signaling molecules, which dilate blood vessels slightly farther away from the wound, making them more permeable</a:t>
            </a:r>
            <a:endParaRPr b="1" sz="1200"/>
          </a:p>
          <a:p>
            <a:pPr lvl="1" marL="941753" indent="-509953" defTabSz="1300480">
              <a:spcBef>
                <a:spcPts val="800"/>
              </a:spcBef>
              <a:buClr>
                <a:srgbClr val="000000"/>
              </a:buClr>
              <a:buSzPct val="100000"/>
              <a:buAutoNum type="arabicPeriod" startAt="4"/>
              <a:defRPr>
                <a:latin typeface="Arial"/>
                <a:ea typeface="Arial"/>
                <a:cs typeface="Arial"/>
                <a:sym typeface="Arial"/>
              </a:defRPr>
            </a:pPr>
            <a:r>
              <a:t>Neutrophils and macrophages remove pathogens by </a:t>
            </a:r>
            <a:r>
              <a:rPr b="1"/>
              <a:t>phagocytosis</a:t>
            </a:r>
            <a:r>
              <a:t>—the engulfing and digesting of foreign particles</a:t>
            </a:r>
          </a:p>
        </p:txBody>
      </p:sp>
      <p:sp>
        <p:nvSpPr>
          <p:cNvPr id="451" name="Shape 45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Immune Response</a:t>
            </a:r>
          </a:p>
        </p:txBody>
      </p:sp>
      <p:sp>
        <p:nvSpPr>
          <p:cNvPr id="454" name="Shape 454"/>
          <p:cNvSpPr/>
          <p:nvPr>
            <p:ph type="body" idx="4294967295"/>
          </p:nvPr>
        </p:nvSpPr>
        <p:spPr>
          <a:xfrm>
            <a:off x="205457" y="1855893"/>
            <a:ext cx="12480997" cy="7215859"/>
          </a:xfrm>
          <a:prstGeom prst="rect">
            <a:avLst/>
          </a:prstGeom>
        </p:spPr>
        <p:txBody>
          <a:bodyPr lIns="0" tIns="0" rIns="0" bIns="0" anchor="t"/>
          <a:lstStyle/>
          <a:p>
            <a:pPr lvl="1" marL="976923" indent="-545123" defTabSz="1300480">
              <a:spcBef>
                <a:spcPts val="800"/>
              </a:spcBef>
              <a:buClr>
                <a:srgbClr val="000000"/>
              </a:buClr>
              <a:buSzPct val="100000"/>
              <a:buAutoNum type="arabicPeriod" startAt="6"/>
              <a:defRPr>
                <a:latin typeface="Arial"/>
                <a:ea typeface="Arial"/>
                <a:cs typeface="Arial"/>
                <a:sym typeface="Arial"/>
              </a:defRPr>
            </a:pPr>
            <a:r>
              <a:t>Macrophages secrete </a:t>
            </a:r>
            <a:r>
              <a:rPr b="1"/>
              <a:t>cytokines</a:t>
            </a:r>
            <a:r>
              <a:t>, chemicals that attract other immune system cells to the site and activate cells involved in tissue repair </a:t>
            </a:r>
          </a:p>
          <a:p>
            <a:pPr lvl="2" indent="-431800" defTabSz="1300480">
              <a:spcBef>
                <a:spcPts val="800"/>
              </a:spcBef>
              <a:buClr>
                <a:srgbClr val="9D002D"/>
              </a:buClr>
              <a:buSzPct val="100000"/>
              <a:buChar char="–"/>
              <a:defRPr sz="3400">
                <a:latin typeface="Arial"/>
                <a:ea typeface="Arial"/>
                <a:cs typeface="Arial"/>
                <a:sym typeface="Arial"/>
              </a:defRPr>
            </a:pPr>
            <a:r>
              <a:t>They also induce </a:t>
            </a:r>
            <a:r>
              <a:rPr b="1"/>
              <a:t>fever</a:t>
            </a:r>
            <a:r>
              <a:t>—elevated body temperature that aids in healing</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inflammatory response continues until the foreign material is eliminated and the wound is repaired</a:t>
            </a:r>
          </a:p>
        </p:txBody>
      </p:sp>
      <p:sp>
        <p:nvSpPr>
          <p:cNvPr id="455" name="Shape 45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7" name="51_03_inflammatory_response_U.jpg"/>
          <p:cNvPicPr>
            <a:picLocks noChangeAspect="1"/>
          </p:cNvPicPr>
          <p:nvPr/>
        </p:nvPicPr>
        <p:blipFill>
          <a:blip r:embed="rId3">
            <a:extLst/>
          </a:blip>
          <a:srcRect l="0" t="0" r="0" b="2482"/>
          <a:stretch>
            <a:fillRect/>
          </a:stretch>
        </p:blipFill>
        <p:spPr>
          <a:xfrm>
            <a:off x="4343964" y="374790"/>
            <a:ext cx="4316872" cy="9132713"/>
          </a:xfrm>
          <a:prstGeom prst="rect">
            <a:avLst/>
          </a:prstGeom>
          <a:ln w="12700">
            <a:miter lim="400000"/>
          </a:ln>
        </p:spPr>
      </p:pic>
      <p:sp>
        <p:nvSpPr>
          <p:cNvPr id="458" name="Shape 458"/>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51.3</a:t>
            </a:r>
          </a:p>
        </p:txBody>
      </p:sp>
      <p:sp>
        <p:nvSpPr>
          <p:cNvPr id="459" name="Shape 459"/>
          <p:cNvSpPr/>
          <p:nvPr/>
        </p:nvSpPr>
        <p:spPr>
          <a:xfrm>
            <a:off x="6107288" y="1149208"/>
            <a:ext cx="96740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Red blood cell</a:t>
            </a:r>
          </a:p>
        </p:txBody>
      </p:sp>
      <p:sp>
        <p:nvSpPr>
          <p:cNvPr id="460" name="Shape 460"/>
          <p:cNvSpPr/>
          <p:nvPr/>
        </p:nvSpPr>
        <p:spPr>
          <a:xfrm>
            <a:off x="6116320" y="1438204"/>
            <a:ext cx="509631"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Platelet</a:t>
            </a:r>
          </a:p>
        </p:txBody>
      </p:sp>
      <p:sp>
        <p:nvSpPr>
          <p:cNvPr id="461" name="Shape 461"/>
          <p:cNvSpPr/>
          <p:nvPr/>
        </p:nvSpPr>
        <p:spPr>
          <a:xfrm>
            <a:off x="7014915" y="1682044"/>
            <a:ext cx="905335"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1.</a:t>
            </a:r>
            <a:r>
              <a:rPr b="1">
                <a:latin typeface="Arial"/>
                <a:ea typeface="Arial"/>
                <a:cs typeface="Arial"/>
                <a:sym typeface="Arial"/>
              </a:rPr>
              <a:t> Pathogens</a:t>
            </a:r>
            <a:br>
              <a:rPr b="1">
                <a:latin typeface="Arial"/>
                <a:ea typeface="Arial"/>
                <a:cs typeface="Arial"/>
                <a:sym typeface="Arial"/>
              </a:rPr>
            </a:br>
            <a:r>
              <a:rPr b="1">
                <a:latin typeface="Arial"/>
                <a:ea typeface="Arial"/>
                <a:cs typeface="Arial"/>
                <a:sym typeface="Arial"/>
              </a:rPr>
              <a:t>enter wound.</a:t>
            </a:r>
          </a:p>
        </p:txBody>
      </p:sp>
      <p:sp>
        <p:nvSpPr>
          <p:cNvPr id="462" name="Shape 462"/>
          <p:cNvSpPr/>
          <p:nvPr/>
        </p:nvSpPr>
        <p:spPr>
          <a:xfrm>
            <a:off x="7014915" y="2458719"/>
            <a:ext cx="1286304"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2.</a:t>
            </a:r>
            <a:r>
              <a:rPr b="1">
                <a:latin typeface="Arial"/>
                <a:ea typeface="Arial"/>
                <a:cs typeface="Arial"/>
                <a:sym typeface="Arial"/>
              </a:rPr>
              <a:t> Platelets release</a:t>
            </a:r>
            <a:br>
              <a:rPr b="1">
                <a:latin typeface="Arial"/>
                <a:ea typeface="Arial"/>
                <a:cs typeface="Arial"/>
                <a:sym typeface="Arial"/>
              </a:rPr>
            </a:br>
            <a:r>
              <a:rPr b="1">
                <a:latin typeface="Arial"/>
                <a:ea typeface="Arial"/>
                <a:cs typeface="Arial"/>
                <a:sym typeface="Arial"/>
              </a:rPr>
              <a:t>blood-clotting</a:t>
            </a:r>
            <a:br>
              <a:rPr b="1">
                <a:latin typeface="Arial"/>
                <a:ea typeface="Arial"/>
                <a:cs typeface="Arial"/>
                <a:sym typeface="Arial"/>
              </a:rPr>
            </a:br>
            <a:r>
              <a:rPr b="1">
                <a:latin typeface="Arial"/>
                <a:ea typeface="Arial"/>
                <a:cs typeface="Arial"/>
                <a:sym typeface="Arial"/>
              </a:rPr>
              <a:t>proteins.</a:t>
            </a:r>
          </a:p>
        </p:txBody>
      </p:sp>
      <p:sp>
        <p:nvSpPr>
          <p:cNvPr id="463" name="Shape 463"/>
          <p:cNvSpPr/>
          <p:nvPr/>
        </p:nvSpPr>
        <p:spPr>
          <a:xfrm>
            <a:off x="6111804" y="855697"/>
            <a:ext cx="87450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Blood vessel</a:t>
            </a:r>
          </a:p>
        </p:txBody>
      </p:sp>
      <p:sp>
        <p:nvSpPr>
          <p:cNvPr id="464" name="Shape 464"/>
          <p:cNvSpPr/>
          <p:nvPr/>
        </p:nvSpPr>
        <p:spPr>
          <a:xfrm>
            <a:off x="5879253" y="934719"/>
            <a:ext cx="198685"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465" name="Shape 465"/>
          <p:cNvSpPr/>
          <p:nvPr/>
        </p:nvSpPr>
        <p:spPr>
          <a:xfrm>
            <a:off x="5504462" y="1223715"/>
            <a:ext cx="573476"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466" name="Shape 466"/>
          <p:cNvSpPr/>
          <p:nvPr/>
        </p:nvSpPr>
        <p:spPr>
          <a:xfrm>
            <a:off x="5545102" y="1517226"/>
            <a:ext cx="532836"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467" name="Shape 467"/>
          <p:cNvSpPr/>
          <p:nvPr/>
        </p:nvSpPr>
        <p:spPr>
          <a:xfrm>
            <a:off x="7010400" y="3804355"/>
            <a:ext cx="134066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3.</a:t>
            </a:r>
            <a:r>
              <a:rPr b="1">
                <a:latin typeface="Arial"/>
                <a:ea typeface="Arial"/>
                <a:cs typeface="Arial"/>
                <a:sym typeface="Arial"/>
              </a:rPr>
              <a:t> Injured tissues</a:t>
            </a:r>
            <a:br>
              <a:rPr b="1">
                <a:latin typeface="Arial"/>
                <a:ea typeface="Arial"/>
                <a:cs typeface="Arial"/>
                <a:sym typeface="Arial"/>
              </a:rPr>
            </a:br>
            <a:r>
              <a:rPr b="1">
                <a:latin typeface="Arial"/>
                <a:ea typeface="Arial"/>
                <a:cs typeface="Arial"/>
                <a:sym typeface="Arial"/>
              </a:rPr>
              <a:t>and macrophages</a:t>
            </a:r>
            <a:br>
              <a:rPr b="1">
                <a:latin typeface="Arial"/>
                <a:ea typeface="Arial"/>
                <a:cs typeface="Arial"/>
                <a:sym typeface="Arial"/>
              </a:rPr>
            </a:br>
            <a:r>
              <a:rPr b="1">
                <a:latin typeface="Arial"/>
                <a:ea typeface="Arial"/>
                <a:cs typeface="Arial"/>
                <a:sym typeface="Arial"/>
              </a:rPr>
              <a:t>release chemokines</a:t>
            </a:r>
            <a:br>
              <a:rPr b="1">
                <a:latin typeface="Arial"/>
                <a:ea typeface="Arial"/>
                <a:cs typeface="Arial"/>
                <a:sym typeface="Arial"/>
              </a:rPr>
            </a:br>
            <a:r>
              <a:rPr b="1">
                <a:latin typeface="Arial"/>
                <a:ea typeface="Arial"/>
                <a:cs typeface="Arial"/>
                <a:sym typeface="Arial"/>
              </a:rPr>
              <a:t>to recruit help.</a:t>
            </a:r>
          </a:p>
        </p:txBody>
      </p:sp>
      <p:sp>
        <p:nvSpPr>
          <p:cNvPr id="468" name="Shape 468"/>
          <p:cNvSpPr/>
          <p:nvPr/>
        </p:nvSpPr>
        <p:spPr>
          <a:xfrm>
            <a:off x="5601546" y="4544906"/>
            <a:ext cx="83555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Macrophage</a:t>
            </a:r>
          </a:p>
        </p:txBody>
      </p:sp>
      <p:sp>
        <p:nvSpPr>
          <p:cNvPr id="469" name="Shape 469"/>
          <p:cNvSpPr/>
          <p:nvPr/>
        </p:nvSpPr>
        <p:spPr>
          <a:xfrm>
            <a:off x="5768622" y="5809262"/>
            <a:ext cx="602811"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Mast cell</a:t>
            </a:r>
          </a:p>
        </p:txBody>
      </p:sp>
      <p:sp>
        <p:nvSpPr>
          <p:cNvPr id="470" name="Shape 470"/>
          <p:cNvSpPr/>
          <p:nvPr/>
        </p:nvSpPr>
        <p:spPr>
          <a:xfrm>
            <a:off x="7014915" y="5046133"/>
            <a:ext cx="1402197" cy="80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4.</a:t>
            </a:r>
            <a:r>
              <a:rPr b="1">
                <a:latin typeface="Arial"/>
                <a:ea typeface="Arial"/>
                <a:cs typeface="Arial"/>
                <a:sym typeface="Arial"/>
              </a:rPr>
              <a:t> Mast cells release</a:t>
            </a:r>
            <a:br>
              <a:rPr b="1">
                <a:latin typeface="Arial"/>
                <a:ea typeface="Arial"/>
                <a:cs typeface="Arial"/>
                <a:sym typeface="Arial"/>
              </a:rPr>
            </a:br>
            <a:r>
              <a:rPr b="1">
                <a:latin typeface="Arial"/>
                <a:ea typeface="Arial"/>
                <a:cs typeface="Arial"/>
                <a:sym typeface="Arial"/>
              </a:rPr>
              <a:t>factors that constrict</a:t>
            </a:r>
            <a:br>
              <a:rPr b="1">
                <a:latin typeface="Arial"/>
                <a:ea typeface="Arial"/>
                <a:cs typeface="Arial"/>
                <a:sym typeface="Arial"/>
              </a:rPr>
            </a:br>
            <a:r>
              <a:rPr b="1">
                <a:latin typeface="Arial"/>
                <a:ea typeface="Arial"/>
                <a:cs typeface="Arial"/>
                <a:sym typeface="Arial"/>
              </a:rPr>
              <a:t>blood vessels at</a:t>
            </a:r>
            <a:br>
              <a:rPr b="1">
                <a:latin typeface="Arial"/>
                <a:ea typeface="Arial"/>
                <a:cs typeface="Arial"/>
                <a:sym typeface="Arial"/>
              </a:rPr>
            </a:br>
            <a:r>
              <a:rPr b="1">
                <a:latin typeface="Arial"/>
                <a:ea typeface="Arial"/>
                <a:cs typeface="Arial"/>
                <a:sym typeface="Arial"/>
              </a:rPr>
              <a:t>wound and dilate</a:t>
            </a:r>
            <a:br>
              <a:rPr b="1">
                <a:latin typeface="Arial"/>
                <a:ea typeface="Arial"/>
                <a:cs typeface="Arial"/>
                <a:sym typeface="Arial"/>
              </a:rPr>
            </a:br>
            <a:r>
              <a:rPr b="1">
                <a:latin typeface="Arial"/>
                <a:ea typeface="Arial"/>
                <a:cs typeface="Arial"/>
                <a:sym typeface="Arial"/>
              </a:rPr>
              <a:t>vessels nearby.</a:t>
            </a:r>
          </a:p>
        </p:txBody>
      </p:sp>
      <p:sp>
        <p:nvSpPr>
          <p:cNvPr id="471" name="Shape 471"/>
          <p:cNvSpPr/>
          <p:nvPr/>
        </p:nvSpPr>
        <p:spPr>
          <a:xfrm>
            <a:off x="5655733" y="7267786"/>
            <a:ext cx="71113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Neutrophil</a:t>
            </a:r>
          </a:p>
        </p:txBody>
      </p:sp>
      <p:sp>
        <p:nvSpPr>
          <p:cNvPr id="472" name="Shape 472"/>
          <p:cNvSpPr/>
          <p:nvPr/>
        </p:nvSpPr>
        <p:spPr>
          <a:xfrm rot="16200000">
            <a:off x="4933849" y="7256525"/>
            <a:ext cx="858950" cy="300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100">
                <a:solidFill>
                  <a:srgbClr val="8B6E61"/>
                </a:solidFill>
                <a:latin typeface="Arial"/>
                <a:ea typeface="Arial"/>
                <a:cs typeface="Arial"/>
                <a:sym typeface="Arial"/>
              </a:defRPr>
            </a:pPr>
            <a:r>
              <a:t>Leaky</a:t>
            </a:r>
            <a:br/>
            <a:r>
              <a:t>blood vessel</a:t>
            </a:r>
          </a:p>
        </p:txBody>
      </p:sp>
      <p:sp>
        <p:nvSpPr>
          <p:cNvPr id="473" name="Shape 473"/>
          <p:cNvSpPr/>
          <p:nvPr/>
        </p:nvSpPr>
        <p:spPr>
          <a:xfrm>
            <a:off x="7005884" y="6635608"/>
            <a:ext cx="1114817"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5.</a:t>
            </a:r>
            <a:r>
              <a:rPr b="1">
                <a:latin typeface="Arial"/>
                <a:ea typeface="Arial"/>
                <a:cs typeface="Arial"/>
                <a:sym typeface="Arial"/>
              </a:rPr>
              <a:t> Neutrophils</a:t>
            </a:r>
            <a:br>
              <a:rPr b="1">
                <a:latin typeface="Arial"/>
                <a:ea typeface="Arial"/>
                <a:cs typeface="Arial"/>
                <a:sym typeface="Arial"/>
              </a:rPr>
            </a:br>
            <a:r>
              <a:rPr b="1">
                <a:latin typeface="Arial"/>
                <a:ea typeface="Arial"/>
                <a:cs typeface="Arial"/>
                <a:sym typeface="Arial"/>
              </a:rPr>
              <a:t>arrive and begin</a:t>
            </a:r>
            <a:br>
              <a:rPr b="1">
                <a:latin typeface="Arial"/>
                <a:ea typeface="Arial"/>
                <a:cs typeface="Arial"/>
                <a:sym typeface="Arial"/>
              </a:rPr>
            </a:br>
            <a:r>
              <a:rPr b="1">
                <a:latin typeface="Arial"/>
                <a:ea typeface="Arial"/>
                <a:cs typeface="Arial"/>
                <a:sym typeface="Arial"/>
              </a:rPr>
              <a:t>phagocytosizing</a:t>
            </a:r>
            <a:br>
              <a:rPr b="1">
                <a:latin typeface="Arial"/>
                <a:ea typeface="Arial"/>
                <a:cs typeface="Arial"/>
                <a:sym typeface="Arial"/>
              </a:rPr>
            </a:br>
            <a:r>
              <a:rPr b="1">
                <a:latin typeface="Arial"/>
                <a:ea typeface="Arial"/>
                <a:cs typeface="Arial"/>
                <a:sym typeface="Arial"/>
              </a:rPr>
              <a:t>pathogens.</a:t>
            </a:r>
          </a:p>
        </p:txBody>
      </p:sp>
      <p:sp>
        <p:nvSpPr>
          <p:cNvPr id="474" name="Shape 474"/>
          <p:cNvSpPr/>
          <p:nvPr/>
        </p:nvSpPr>
        <p:spPr>
          <a:xfrm>
            <a:off x="7019431" y="7895449"/>
            <a:ext cx="1324776"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6.</a:t>
            </a:r>
            <a:r>
              <a:rPr b="1">
                <a:latin typeface="Arial"/>
                <a:ea typeface="Arial"/>
                <a:cs typeface="Arial"/>
                <a:sym typeface="Arial"/>
              </a:rPr>
              <a:t> Other leukocytes</a:t>
            </a:r>
            <a:br>
              <a:rPr b="1">
                <a:latin typeface="Arial"/>
                <a:ea typeface="Arial"/>
                <a:cs typeface="Arial"/>
                <a:sym typeface="Arial"/>
              </a:rPr>
            </a:br>
            <a:r>
              <a:rPr b="1">
                <a:latin typeface="Arial"/>
                <a:ea typeface="Arial"/>
                <a:cs typeface="Arial"/>
                <a:sym typeface="Arial"/>
              </a:rPr>
              <a:t>arrive and mature</a:t>
            </a:r>
            <a:br>
              <a:rPr b="1">
                <a:latin typeface="Arial"/>
                <a:ea typeface="Arial"/>
                <a:cs typeface="Arial"/>
                <a:sym typeface="Arial"/>
              </a:rPr>
            </a:br>
            <a:r>
              <a:rPr b="1">
                <a:latin typeface="Arial"/>
                <a:ea typeface="Arial"/>
                <a:cs typeface="Arial"/>
                <a:sym typeface="Arial"/>
              </a:rPr>
              <a:t>into macrophages.</a:t>
            </a:r>
          </a:p>
        </p:txBody>
      </p:sp>
      <p:sp>
        <p:nvSpPr>
          <p:cNvPr id="475" name="Shape 475"/>
          <p:cNvSpPr/>
          <p:nvPr/>
        </p:nvSpPr>
        <p:spPr>
          <a:xfrm>
            <a:off x="5718950" y="8785013"/>
            <a:ext cx="835554"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Macrophage</a:t>
            </a:r>
          </a:p>
        </p:txBody>
      </p:sp>
      <p:sp>
        <p:nvSpPr>
          <p:cNvPr id="476" name="Shape 476"/>
          <p:cNvSpPr/>
          <p:nvPr/>
        </p:nvSpPr>
        <p:spPr>
          <a:xfrm>
            <a:off x="5651217" y="9223022"/>
            <a:ext cx="133255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Initiate tissue repair</a:t>
            </a:r>
          </a:p>
        </p:txBody>
      </p:sp>
      <p:sp>
        <p:nvSpPr>
          <p:cNvPr id="477" name="Shape 477"/>
          <p:cNvSpPr/>
          <p:nvPr/>
        </p:nvSpPr>
        <p:spPr>
          <a:xfrm>
            <a:off x="4459111" y="8622453"/>
            <a:ext cx="742101" cy="6982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100">
                <a:solidFill>
                  <a:srgbClr val="FFFFFF"/>
                </a:solidFill>
                <a:latin typeface="Arial"/>
                <a:ea typeface="Arial"/>
                <a:cs typeface="Arial"/>
                <a:sym typeface="Arial"/>
              </a:defRPr>
            </a:pPr>
            <a:r>
              <a:t>Induce</a:t>
            </a:r>
            <a:br/>
            <a:r>
              <a:t>fever,</a:t>
            </a:r>
            <a:br/>
            <a:r>
              <a:t>increase</a:t>
            </a:r>
            <a:br/>
            <a:r>
              <a:t>leukocyte</a:t>
            </a:r>
            <a:br/>
            <a:r>
              <a:t>production</a:t>
            </a:r>
          </a:p>
        </p:txBody>
      </p:sp>
      <p:pic>
        <p:nvPicPr>
          <p:cNvPr id="478" name="51_03_chemokines.png"/>
          <p:cNvPicPr>
            <a:picLocks noChangeAspect="1"/>
          </p:cNvPicPr>
          <p:nvPr/>
        </p:nvPicPr>
        <p:blipFill>
          <a:blip r:embed="rId4">
            <a:extLst/>
          </a:blip>
          <a:stretch>
            <a:fillRect/>
          </a:stretch>
        </p:blipFill>
        <p:spPr>
          <a:xfrm>
            <a:off x="5359964" y="3251200"/>
            <a:ext cx="792481" cy="636694"/>
          </a:xfrm>
          <a:prstGeom prst="rect">
            <a:avLst/>
          </a:prstGeom>
          <a:ln w="12700">
            <a:miter lim="400000"/>
          </a:ln>
        </p:spPr>
      </p:pic>
      <p:pic>
        <p:nvPicPr>
          <p:cNvPr id="479" name="51_03_histamine.png"/>
          <p:cNvPicPr>
            <a:picLocks noChangeAspect="1"/>
          </p:cNvPicPr>
          <p:nvPr/>
        </p:nvPicPr>
        <p:blipFill>
          <a:blip r:embed="rId5">
            <a:extLst/>
          </a:blip>
          <a:stretch>
            <a:fillRect/>
          </a:stretch>
        </p:blipFill>
        <p:spPr>
          <a:xfrm>
            <a:off x="5373511" y="5768622"/>
            <a:ext cx="593796" cy="598312"/>
          </a:xfrm>
          <a:prstGeom prst="rect">
            <a:avLst/>
          </a:prstGeom>
          <a:ln w="12700">
            <a:miter lim="400000"/>
          </a:ln>
        </p:spPr>
      </p:pic>
      <p:pic>
        <p:nvPicPr>
          <p:cNvPr id="480" name="51_03_cytokines.png"/>
          <p:cNvPicPr>
            <a:picLocks noChangeAspect="1"/>
          </p:cNvPicPr>
          <p:nvPr/>
        </p:nvPicPr>
        <p:blipFill>
          <a:blip r:embed="rId6">
            <a:extLst/>
          </a:blip>
          <a:stretch>
            <a:fillRect/>
          </a:stretch>
        </p:blipFill>
        <p:spPr>
          <a:xfrm>
            <a:off x="5276426" y="8622453"/>
            <a:ext cx="548641" cy="562188"/>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Shape 189"/>
          <p:cNvSpPr/>
          <p:nvPr>
            <p:ph type="title"/>
          </p:nvPr>
        </p:nvSpPr>
        <p:spPr>
          <a:prstGeom prst="rect">
            <a:avLst/>
          </a:prstGeom>
        </p:spPr>
        <p:txBody>
          <a:bodyPr/>
          <a:lstStyle/>
          <a:p>
            <a:pPr/>
            <a:r>
              <a:t>Anatomic Features</a:t>
            </a:r>
          </a:p>
        </p:txBody>
      </p:sp>
      <p:pic>
        <p:nvPicPr>
          <p:cNvPr id="190" name="media_27381_en.png"/>
          <p:cNvPicPr>
            <a:picLocks noChangeAspect="1"/>
          </p:cNvPicPr>
          <p:nvPr/>
        </p:nvPicPr>
        <p:blipFill>
          <a:blip r:embed="rId2">
            <a:extLst/>
          </a:blip>
          <a:stretch>
            <a:fillRect/>
          </a:stretch>
        </p:blipFill>
        <p:spPr>
          <a:xfrm>
            <a:off x="2006147" y="1460500"/>
            <a:ext cx="8674554" cy="6477000"/>
          </a:xfrm>
          <a:prstGeom prst="rect">
            <a:avLst/>
          </a:prstGeom>
          <a:ln w="12700">
            <a:miter lim="400000"/>
          </a:ln>
        </p:spPr>
      </p:pic>
      <p:pic>
        <p:nvPicPr>
          <p:cNvPr id="191" name="droppedImage.pdf"/>
          <p:cNvPicPr>
            <a:picLocks noChangeAspect="1"/>
          </p:cNvPicPr>
          <p:nvPr/>
        </p:nvPicPr>
        <p:blipFill>
          <a:blip r:embed="rId3">
            <a:extLst/>
          </a:blip>
          <a:stretch>
            <a:fillRect/>
          </a:stretch>
        </p:blipFill>
        <p:spPr>
          <a:xfrm>
            <a:off x="177800" y="8890000"/>
            <a:ext cx="6121400" cy="635000"/>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Innate Immunity in Invertebrates</a:t>
            </a:r>
          </a:p>
        </p:txBody>
      </p:sp>
      <p:sp>
        <p:nvSpPr>
          <p:cNvPr id="485" name="Shape 485"/>
          <p:cNvSpPr/>
          <p:nvPr>
            <p:ph type="body" idx="4294967295"/>
          </p:nvPr>
        </p:nvSpPr>
        <p:spPr>
          <a:xfrm>
            <a:off x="205457" y="1819768"/>
            <a:ext cx="12517122"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Innate responses make up the entire immune system observed in millions of species of invertebrates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For example:</a:t>
            </a:r>
            <a:endParaRPr sz="2800"/>
          </a:p>
          <a:p>
            <a:pPr lvl="1" marL="836246" indent="-404446" defTabSz="1300480">
              <a:spcBef>
                <a:spcPts val="800"/>
              </a:spcBef>
              <a:buClr>
                <a:srgbClr val="9D002D"/>
              </a:buClr>
              <a:buSzPct val="100000"/>
              <a:buChar char="–"/>
              <a:defRPr>
                <a:latin typeface="Arial"/>
                <a:ea typeface="Arial"/>
                <a:cs typeface="Arial"/>
                <a:sym typeface="Arial"/>
              </a:defRPr>
            </a:pPr>
            <a:r>
              <a:t>If a pathogen succeeds in entering the main body cavity of an insect, cells respond by synthesizing and secreting peptides with potent antibacterial or antifungal properties</a:t>
            </a:r>
            <a:endParaRPr sz="1400"/>
          </a:p>
          <a:p>
            <a:pPr lvl="1" marL="836246" indent="-404446" defTabSz="1300480">
              <a:spcBef>
                <a:spcPts val="800"/>
              </a:spcBef>
              <a:buClr>
                <a:srgbClr val="9D002D"/>
              </a:buClr>
              <a:buSzPct val="100000"/>
              <a:buChar char="–"/>
              <a:defRPr>
                <a:latin typeface="Arial"/>
                <a:ea typeface="Arial"/>
                <a:cs typeface="Arial"/>
                <a:sym typeface="Arial"/>
              </a:defRPr>
            </a:pPr>
            <a:r>
              <a:t>Sea stars have specialized cells that are similar in function to neutrophils and macrophages—they secrete cytokines or engulf and destroy pathogens by phagocytosis</a:t>
            </a:r>
          </a:p>
        </p:txBody>
      </p:sp>
      <p:sp>
        <p:nvSpPr>
          <p:cNvPr id="486" name="Shape 48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8" name="TB51_2_innate_immune_sys_L.jpg"/>
          <p:cNvPicPr>
            <a:picLocks noChangeAspect="1"/>
          </p:cNvPicPr>
          <p:nvPr/>
        </p:nvPicPr>
        <p:blipFill>
          <a:blip r:embed="rId3">
            <a:extLst/>
          </a:blip>
          <a:srcRect l="0" t="0" r="0" b="6411"/>
          <a:stretch>
            <a:fillRect/>
          </a:stretch>
        </p:blipFill>
        <p:spPr>
          <a:xfrm>
            <a:off x="422204" y="1160497"/>
            <a:ext cx="12158135" cy="6953957"/>
          </a:xfrm>
          <a:prstGeom prst="rect">
            <a:avLst/>
          </a:prstGeom>
          <a:ln w="12700">
            <a:miter lim="400000"/>
          </a:ln>
        </p:spPr>
      </p:pic>
      <p:sp>
        <p:nvSpPr>
          <p:cNvPr id="489" name="Shape 489"/>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51.2</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Inflammatory Response</a:t>
            </a:r>
          </a:p>
        </p:txBody>
      </p:sp>
      <p:sp>
        <p:nvSpPr>
          <p:cNvPr id="494" name="Shape 49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495"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153919" y="4305582"/>
            <a:ext cx="1797192" cy="889565"/>
          </a:xfrm>
          <a:prstGeom prst="rect">
            <a:avLst/>
          </a:prstGeom>
          <a:ln w="12700">
            <a:miter lim="400000"/>
          </a:ln>
        </p:spPr>
      </p:pic>
      <p:sp>
        <p:nvSpPr>
          <p:cNvPr id="496" name="Shape 496"/>
          <p:cNvSpPr/>
          <p:nvPr/>
        </p:nvSpPr>
        <p:spPr>
          <a:xfrm>
            <a:off x="4018844" y="4497493"/>
            <a:ext cx="5790627"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The Inflammatory Response</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title"/>
          </p:nvPr>
        </p:nvSpPr>
        <p:spPr>
          <a:prstGeom prst="rect">
            <a:avLst/>
          </a:prstGeom>
        </p:spPr>
        <p:txBody>
          <a:bodyPr/>
          <a:lstStyle/>
          <a:p>
            <a:pPr/>
            <a:r>
              <a:t>Adaptive Response</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01" name="Shape 501"/>
          <p:cNvSpPr/>
          <p:nvPr>
            <p:ph type="body" idx="4294967295"/>
          </p:nvPr>
        </p:nvSpPr>
        <p:spPr>
          <a:xfrm>
            <a:off x="205457" y="1819768"/>
            <a:ext cx="12480997" cy="743260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adaptive immune response</a:t>
            </a:r>
            <a:endParaRPr b="1"/>
          </a:p>
          <a:p>
            <a:pPr lvl="1" marL="836246" indent="-404446" defTabSz="1300480">
              <a:spcBef>
                <a:spcPts val="800"/>
              </a:spcBef>
              <a:buClr>
                <a:srgbClr val="9D002D"/>
              </a:buClr>
              <a:buSzPct val="100000"/>
              <a:buChar char="–"/>
              <a:defRPr>
                <a:latin typeface="Arial"/>
                <a:ea typeface="Arial"/>
                <a:cs typeface="Arial"/>
                <a:sym typeface="Arial"/>
              </a:defRPr>
            </a:pPr>
            <a:r>
              <a:t>Also known as the acquired immune response</a:t>
            </a:r>
          </a:p>
          <a:p>
            <a:pPr lvl="1" marL="836246" indent="-404446" defTabSz="1300480">
              <a:spcBef>
                <a:spcPts val="800"/>
              </a:spcBef>
              <a:buClr>
                <a:srgbClr val="9D002D"/>
              </a:buClr>
              <a:buSzPct val="100000"/>
              <a:buChar char="–"/>
              <a:defRPr>
                <a:latin typeface="Arial"/>
                <a:ea typeface="Arial"/>
                <a:cs typeface="Arial"/>
                <a:sym typeface="Arial"/>
              </a:defRPr>
            </a:pPr>
            <a:r>
              <a:t>Is based on interactions between specific immune system cells and a specific antigen</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Antibodies</a:t>
            </a:r>
            <a:r>
              <a:rPr b="0"/>
              <a:t> </a:t>
            </a:r>
            <a:endParaRPr b="0"/>
          </a:p>
          <a:p>
            <a:pPr lvl="1" marL="836246" indent="-404446" defTabSz="1300480">
              <a:spcBef>
                <a:spcPts val="800"/>
              </a:spcBef>
              <a:buClr>
                <a:srgbClr val="9D002D"/>
              </a:buClr>
              <a:buSzPct val="100000"/>
              <a:buChar char="–"/>
              <a:defRPr>
                <a:latin typeface="Arial"/>
                <a:ea typeface="Arial"/>
                <a:cs typeface="Arial"/>
                <a:sym typeface="Arial"/>
              </a:defRPr>
            </a:pPr>
            <a:r>
              <a:t>Are proteins that are produced and secreted by </a:t>
            </a:r>
            <a:br/>
            <a:r>
              <a:t>certain lymphocytes</a:t>
            </a:r>
          </a:p>
          <a:p>
            <a:pPr lvl="1" marL="836246" indent="-404446" defTabSz="1300480">
              <a:spcBef>
                <a:spcPts val="800"/>
              </a:spcBef>
              <a:buClr>
                <a:srgbClr val="9D002D"/>
              </a:buClr>
              <a:buSzPct val="100000"/>
              <a:buChar char="–"/>
              <a:defRPr>
                <a:latin typeface="Arial"/>
                <a:ea typeface="Arial"/>
                <a:cs typeface="Arial"/>
                <a:sym typeface="Arial"/>
              </a:defRPr>
            </a:pPr>
            <a:r>
              <a:t>Bind only to a specific part of a specific antigen</a:t>
            </a:r>
          </a:p>
        </p:txBody>
      </p:sp>
      <p:sp>
        <p:nvSpPr>
          <p:cNvPr id="502" name="Shape 50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05" name="Shape 505"/>
          <p:cNvSpPr/>
          <p:nvPr>
            <p:ph type="body" idx="4294967295"/>
          </p:nvPr>
        </p:nvSpPr>
        <p:spPr>
          <a:xfrm>
            <a:off x="205457" y="1819768"/>
            <a:ext cx="12480997" cy="7175219"/>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The four key characteristics of the adaptive immune response are</a:t>
            </a:r>
          </a:p>
          <a:p>
            <a:pPr lvl="1" marL="836246"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i="1"/>
              <a:t>Specificity</a:t>
            </a:r>
            <a:r>
              <a:t>—antibodies and other components of the 	adaptive immune system bind only to specific sites on 	specific antigens</a:t>
            </a:r>
          </a:p>
          <a:p>
            <a:pPr lvl="1" marL="836246"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i="1"/>
              <a:t>Diversity</a:t>
            </a:r>
            <a:r>
              <a:t>—the adaptive response recognizes an 		almost limitless array of antigens</a:t>
            </a:r>
          </a:p>
        </p:txBody>
      </p:sp>
      <p:sp>
        <p:nvSpPr>
          <p:cNvPr id="506" name="Shape 50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09" name="Shape 509"/>
          <p:cNvSpPr/>
          <p:nvPr>
            <p:ph type="body" idx="4294967295"/>
          </p:nvPr>
        </p:nvSpPr>
        <p:spPr>
          <a:xfrm>
            <a:off x="205457" y="1855893"/>
            <a:ext cx="12480997" cy="6723663"/>
          </a:xfrm>
          <a:prstGeom prst="rect">
            <a:avLst/>
          </a:prstGeom>
        </p:spPr>
        <p:txBody>
          <a:bodyPr lIns="0" tIns="0" rIns="0" bIns="0" anchor="t"/>
          <a:lstStyle/>
          <a:p>
            <a:pPr lvl="1" marL="836246" indent="-404446" defTabSz="1300480">
              <a:spcBef>
                <a:spcPts val="800"/>
              </a:spcBef>
              <a:buClr>
                <a:srgbClr val="000000"/>
              </a:buClr>
              <a:buSzPct val="100000"/>
              <a:buAutoNum type="arabicPeriod" startAt="3"/>
              <a:tabLst>
                <a:tab pos="1168400" algn="l"/>
              </a:tabLst>
              <a:defRPr>
                <a:latin typeface="Arial"/>
                <a:ea typeface="Arial"/>
                <a:cs typeface="Arial"/>
                <a:sym typeface="Arial"/>
              </a:defRPr>
            </a:pPr>
            <a:r>
              <a:t> </a:t>
            </a:r>
            <a:r>
              <a:rPr b="1" i="1"/>
              <a:t>Memory</a:t>
            </a:r>
            <a:r>
              <a:t>—the adaptive response can be reactivated 	quickly if it recognizes antigens from a previous 		infection</a:t>
            </a:r>
          </a:p>
          <a:p>
            <a:pPr lvl="1" marL="836246" indent="-404446" defTabSz="1300480">
              <a:spcBef>
                <a:spcPts val="800"/>
              </a:spcBef>
              <a:buClr>
                <a:srgbClr val="000000"/>
              </a:buClr>
              <a:buSzPct val="100000"/>
              <a:buAutoNum type="arabicPeriod" startAt="3"/>
              <a:tabLst>
                <a:tab pos="1168400" algn="l"/>
              </a:tabLst>
              <a:defRPr>
                <a:latin typeface="Arial"/>
                <a:ea typeface="Arial"/>
                <a:cs typeface="Arial"/>
                <a:sym typeface="Arial"/>
              </a:defRPr>
            </a:pPr>
            <a:r>
              <a:t> </a:t>
            </a:r>
            <a:r>
              <a:rPr b="1" i="1"/>
              <a:t>Self–nonself recognition</a:t>
            </a:r>
            <a:r>
              <a:t>—molecules that are 		produced by an individual do not act as antigens, so 	the adaptive immune system can distinguish between 	self and nonself</a:t>
            </a:r>
          </a:p>
        </p:txBody>
      </p:sp>
      <p:sp>
        <p:nvSpPr>
          <p:cNvPr id="510" name="Shape 51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title"/>
          </p:nvPr>
        </p:nvSpPr>
        <p:spPr>
          <a:prstGeom prst="rect">
            <a:avLst/>
          </a:prstGeom>
        </p:spPr>
        <p:txBody>
          <a:bodyPr/>
          <a:lstStyle/>
          <a:p>
            <a:pPr/>
            <a:r>
              <a:t>Lymphocytes</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14" name="Shape 51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a:t>
            </a:r>
          </a:p>
        </p:txBody>
      </p:sp>
      <p:sp>
        <p:nvSpPr>
          <p:cNvPr id="515" name="Shape 515"/>
          <p:cNvSpPr/>
          <p:nvPr>
            <p:ph type="body" idx="4294967295"/>
          </p:nvPr>
        </p:nvSpPr>
        <p:spPr>
          <a:xfrm>
            <a:off x="205457" y="1819768"/>
            <a:ext cx="12480997" cy="549994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cells involved in the adaptive immune response are called </a:t>
            </a:r>
            <a:r>
              <a:rPr b="1"/>
              <a:t>lymphocytes</a:t>
            </a:r>
            <a:endParaRPr b="1"/>
          </a:p>
          <a:p>
            <a:pPr lvl="1" marL="836246" indent="-404446" defTabSz="1300480">
              <a:spcBef>
                <a:spcPts val="800"/>
              </a:spcBef>
              <a:buClr>
                <a:srgbClr val="9D002D"/>
              </a:buClr>
              <a:buSzPct val="100000"/>
              <a:buChar char="–"/>
              <a:defRPr>
                <a:latin typeface="Arial"/>
                <a:ea typeface="Arial"/>
                <a:cs typeface="Arial"/>
                <a:sym typeface="Arial"/>
              </a:defRPr>
            </a:pPr>
            <a:r>
              <a:t>Contrasting the leukocytes of the innate immune system</a:t>
            </a:r>
          </a:p>
        </p:txBody>
      </p:sp>
      <p:sp>
        <p:nvSpPr>
          <p:cNvPr id="516" name="Shape 51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a:t>
            </a:r>
          </a:p>
        </p:txBody>
      </p:sp>
      <p:sp>
        <p:nvSpPr>
          <p:cNvPr id="519" name="Shape 519"/>
          <p:cNvSpPr/>
          <p:nvPr>
            <p:ph type="body" idx="4294967295"/>
          </p:nvPr>
        </p:nvSpPr>
        <p:spPr>
          <a:xfrm>
            <a:off x="205457" y="1819769"/>
            <a:ext cx="12480997" cy="696298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Lymphocytes are formed, matured, activated, and transported in distinct components of the immune system:</a:t>
            </a:r>
          </a:p>
          <a:p>
            <a:pPr lvl="1" marL="836246" indent="-404446" defTabSz="1300480">
              <a:spcBef>
                <a:spcPts val="800"/>
              </a:spcBef>
              <a:buClr>
                <a:srgbClr val="9D002D"/>
              </a:buClr>
              <a:buSzPct val="100000"/>
              <a:buChar char="–"/>
              <a:defRPr>
                <a:latin typeface="Arial"/>
                <a:ea typeface="Arial"/>
                <a:cs typeface="Arial"/>
                <a:sym typeface="Arial"/>
              </a:defRPr>
            </a:pPr>
            <a:r>
              <a:t>Lymphocytes are produced in </a:t>
            </a:r>
            <a:r>
              <a:rPr b="1"/>
              <a:t>bone marrow</a:t>
            </a:r>
            <a:r>
              <a:t>, a tissue that fills the cavities in bones  </a:t>
            </a:r>
          </a:p>
          <a:p>
            <a:pPr lvl="1" marL="836246" indent="-404446" defTabSz="1300480">
              <a:spcBef>
                <a:spcPts val="800"/>
              </a:spcBef>
              <a:buClr>
                <a:srgbClr val="9D002D"/>
              </a:buClr>
              <a:buSzPct val="100000"/>
              <a:buChar char="–"/>
              <a:defRPr>
                <a:latin typeface="Arial"/>
                <a:ea typeface="Arial"/>
                <a:cs typeface="Arial"/>
                <a:sym typeface="Arial"/>
              </a:defRPr>
            </a:pPr>
            <a:r>
              <a:t>Lymphocytes can also originate in the </a:t>
            </a:r>
            <a:r>
              <a:rPr b="1"/>
              <a:t>spleen</a:t>
            </a:r>
            <a:r>
              <a:t>—a lymphatic organ located in the abdominal cavity</a:t>
            </a:r>
          </a:p>
          <a:p>
            <a:pPr lvl="1" marL="836246" indent="-404446" defTabSz="1300480">
              <a:spcBef>
                <a:spcPts val="800"/>
              </a:spcBef>
              <a:buClr>
                <a:srgbClr val="9D002D"/>
              </a:buClr>
              <a:buSzPct val="100000"/>
              <a:buChar char="–"/>
              <a:defRPr>
                <a:latin typeface="Arial"/>
                <a:ea typeface="Arial"/>
                <a:cs typeface="Arial"/>
                <a:sym typeface="Arial"/>
              </a:defRPr>
            </a:pPr>
            <a:r>
              <a:t>Certain lymphocytes (</a:t>
            </a:r>
            <a:r>
              <a:rPr b="1"/>
              <a:t>B cells</a:t>
            </a:r>
            <a:r>
              <a:t>) mature in the bone marrow, but others (</a:t>
            </a:r>
            <a:r>
              <a:rPr b="1"/>
              <a:t>T cells</a:t>
            </a:r>
            <a:r>
              <a:t>) mature in the </a:t>
            </a:r>
            <a:r>
              <a:rPr b="1"/>
              <a:t>thymus</a:t>
            </a:r>
          </a:p>
        </p:txBody>
      </p:sp>
      <p:sp>
        <p:nvSpPr>
          <p:cNvPr id="520" name="Shape 52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mfranksispawnelh.png"/>
          <p:cNvPicPr>
            <a:picLocks noChangeAspect="1"/>
          </p:cNvPicPr>
          <p:nvPr/>
        </p:nvPicPr>
        <p:blipFill>
          <a:blip r:embed="rId2">
            <a:extLst/>
          </a:blip>
          <a:stretch>
            <a:fillRect/>
          </a:stretch>
        </p:blipFill>
        <p:spPr>
          <a:xfrm>
            <a:off x="-101600" y="0"/>
            <a:ext cx="13123334" cy="9842500"/>
          </a:xfrm>
          <a:prstGeom prst="rect">
            <a:avLst/>
          </a:prstGeom>
          <a:ln w="12700">
            <a:miter lim="400000"/>
          </a:ln>
        </p:spPr>
      </p:pic>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Shape 195"/>
          <p:cNvSpPr/>
          <p:nvPr>
            <p:ph type="title"/>
          </p:nvPr>
        </p:nvSpPr>
        <p:spPr>
          <a:prstGeom prst="rect">
            <a:avLst/>
          </a:prstGeom>
        </p:spPr>
        <p:txBody>
          <a:bodyPr/>
          <a:lstStyle>
            <a:lvl1pPr>
              <a:defRPr>
                <a:solidFill>
                  <a:srgbClr val="FFFFFF"/>
                </a:solidFill>
              </a:defRPr>
            </a:lvl1pPr>
          </a:lstStyle>
          <a:p>
            <a:pPr/>
            <a:r>
              <a:t>Anatomic Features</a:t>
            </a:r>
          </a:p>
        </p:txBody>
      </p:sp>
      <p:sp>
        <p:nvSpPr>
          <p:cNvPr id="196" name="Shape 196"/>
          <p:cNvSpPr/>
          <p:nvPr/>
        </p:nvSpPr>
        <p:spPr>
          <a:xfrm>
            <a:off x="8566044" y="8750300"/>
            <a:ext cx="4193457" cy="723900"/>
          </a:xfrm>
          <a:prstGeom prst="rect">
            <a:avLst/>
          </a:prstGeom>
          <a:solidFill>
            <a:srgbClr val="AAAAAA"/>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tinyurl.com/cgbso7</a:t>
            </a:r>
          </a:p>
        </p:txBody>
      </p:sp>
      <p:pic>
        <p:nvPicPr>
          <p:cNvPr id="197" name="droppedImage.pdf"/>
          <p:cNvPicPr>
            <a:picLocks noChangeAspect="1"/>
          </p:cNvPicPr>
          <p:nvPr/>
        </p:nvPicPr>
        <p:blipFill>
          <a:blip r:embed="rId3">
            <a:extLst/>
          </a:blip>
          <a:stretch>
            <a:fillRect/>
          </a:stretch>
        </p:blipFill>
        <p:spPr>
          <a:xfrm>
            <a:off x="8051800" y="8039100"/>
            <a:ext cx="4724400" cy="601835"/>
          </a:xfrm>
          <a:prstGeom prst="rect">
            <a:avLst/>
          </a:prstGeom>
          <a:ln w="12700">
            <a:miter lim="400000"/>
          </a:ln>
        </p:spPr>
      </p:pic>
      <p:pic>
        <p:nvPicPr>
          <p:cNvPr id="198" name="brittlestarfeedingelh.png"/>
          <p:cNvPicPr>
            <a:picLocks noChangeAspect="1"/>
          </p:cNvPicPr>
          <p:nvPr/>
        </p:nvPicPr>
        <p:blipFill>
          <a:blip r:embed="rId4">
            <a:extLst/>
          </a:blip>
          <a:stretch>
            <a:fillRect/>
          </a:stretch>
        </p:blipFill>
        <p:spPr>
          <a:xfrm>
            <a:off x="8064500" y="12700"/>
            <a:ext cx="4927600" cy="3695700"/>
          </a:xfrm>
          <a:prstGeom prst="rect">
            <a:avLst/>
          </a:prstGeom>
          <a:ln w="50800">
            <a:solidFill>
              <a:srgbClr val="FFFFFF"/>
            </a:solidFill>
            <a:miter lim="400000"/>
          </a:ln>
        </p:spPr>
      </p:pic>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Shape 52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 Cells and T Cells</a:t>
            </a:r>
          </a:p>
        </p:txBody>
      </p:sp>
      <p:sp>
        <p:nvSpPr>
          <p:cNvPr id="523" name="Shape 523"/>
          <p:cNvSpPr/>
          <p:nvPr>
            <p:ph type="body" idx="4294967295"/>
          </p:nvPr>
        </p:nvSpPr>
        <p:spPr>
          <a:xfrm>
            <a:off x="205457" y="1819768"/>
            <a:ext cx="12480997" cy="70171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 cells were discovered when researchers were working with an antigen that attacked </a:t>
            </a:r>
            <a:r>
              <a:rPr i="1"/>
              <a:t>Salmonella </a:t>
            </a:r>
            <a:r>
              <a:t>from chickens.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B cells in chickens are produced in the bursa, </a:t>
            </a:r>
            <a:br/>
            <a:r>
              <a:t>an organ that is found in chickens and produces the </a:t>
            </a:r>
            <a:br/>
            <a:r>
              <a:t>B cells	</a:t>
            </a:r>
          </a:p>
          <a:p>
            <a:pPr lvl="1" marL="836246" indent="-404446" defTabSz="1300480">
              <a:spcBef>
                <a:spcPts val="800"/>
              </a:spcBef>
              <a:buClr>
                <a:srgbClr val="9D002D"/>
              </a:buClr>
              <a:buSzPct val="100000"/>
              <a:buChar char="–"/>
              <a:defRPr>
                <a:latin typeface="Arial"/>
                <a:ea typeface="Arial"/>
                <a:cs typeface="Arial"/>
                <a:sym typeface="Arial"/>
              </a:defRPr>
            </a:pPr>
            <a:r>
              <a:t>The bursa-dependent </a:t>
            </a:r>
            <a:r>
              <a:rPr b="1"/>
              <a:t>B cells </a:t>
            </a:r>
            <a:r>
              <a:t>produce antibodies</a:t>
            </a:r>
          </a:p>
          <a:p>
            <a:pPr lvl="1" marL="836246" indent="-404446" defTabSz="1300480">
              <a:spcBef>
                <a:spcPts val="800"/>
              </a:spcBef>
              <a:buClr>
                <a:srgbClr val="9D002D"/>
              </a:buClr>
              <a:buSzPct val="100000"/>
              <a:buChar char="–"/>
              <a:defRPr>
                <a:latin typeface="Arial"/>
                <a:ea typeface="Arial"/>
                <a:cs typeface="Arial"/>
                <a:sym typeface="Arial"/>
              </a:defRPr>
            </a:pPr>
            <a:r>
              <a:t>Later work showed that B cells mature in bone </a:t>
            </a:r>
            <a:br/>
            <a:r>
              <a:t>marrow in humans and other species that lack a bursa</a:t>
            </a:r>
          </a:p>
        </p:txBody>
      </p:sp>
      <p:sp>
        <p:nvSpPr>
          <p:cNvPr id="524" name="Shape 52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 Cells and T Cells</a:t>
            </a:r>
          </a:p>
        </p:txBody>
      </p:sp>
      <p:sp>
        <p:nvSpPr>
          <p:cNvPr id="527" name="Shape 527"/>
          <p:cNvSpPr/>
          <p:nvPr>
            <p:ph type="body" idx="4294967295"/>
          </p:nvPr>
        </p:nvSpPr>
        <p:spPr>
          <a:xfrm>
            <a:off x="205457" y="1819768"/>
            <a:ext cx="12480997" cy="70171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thymus-dependent </a:t>
            </a:r>
            <a:r>
              <a:rPr b="1"/>
              <a:t>T cells </a:t>
            </a:r>
            <a:r>
              <a:t>are involved in an array of functions, including recognizing and killing host cells that are infected with a virus</a:t>
            </a:r>
          </a:p>
        </p:txBody>
      </p:sp>
      <p:sp>
        <p:nvSpPr>
          <p:cNvPr id="528" name="Shape 52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ph type="title" idx="4294967295"/>
          </p:nvPr>
        </p:nvSpPr>
        <p:spPr>
          <a:xfrm>
            <a:off x="90310" y="270933"/>
            <a:ext cx="12128784" cy="663787"/>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Where Lymphocytes Are Found</a:t>
            </a:r>
          </a:p>
        </p:txBody>
      </p:sp>
      <p:sp>
        <p:nvSpPr>
          <p:cNvPr id="531" name="Shape 531"/>
          <p:cNvSpPr/>
          <p:nvPr>
            <p:ph type="body" idx="4294967295"/>
          </p:nvPr>
        </p:nvSpPr>
        <p:spPr>
          <a:xfrm>
            <a:off x="205457" y="1819768"/>
            <a:ext cx="12480997" cy="7215859"/>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Lymphocytes recognize antigens and become activated in the spleen and </a:t>
            </a:r>
            <a:r>
              <a:rPr b="1"/>
              <a:t>lymph nodes</a:t>
            </a:r>
            <a:r>
              <a:t>, small oval organs located throughout he body</a:t>
            </a:r>
          </a:p>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Lymphocytes circulate through the blood and the secondary organs of the immune system—lymph nodes, spleen, and lymphatic ducts </a:t>
            </a:r>
          </a:p>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Lymphatic ducts are thin-walled, branching tubules that transport lymph throughout the body in the </a:t>
            </a:r>
            <a:r>
              <a:rPr b="1"/>
              <a:t>lymphatic system</a:t>
            </a:r>
          </a:p>
        </p:txBody>
      </p:sp>
      <p:sp>
        <p:nvSpPr>
          <p:cNvPr id="532" name="Shape 53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4" name="51_04_adaptive_immune_sys_U.jpg"/>
          <p:cNvPicPr>
            <a:picLocks noChangeAspect="1"/>
          </p:cNvPicPr>
          <p:nvPr/>
        </p:nvPicPr>
        <p:blipFill>
          <a:blip r:embed="rId3">
            <a:extLst/>
          </a:blip>
          <a:srcRect l="0" t="0" r="0" b="2821"/>
          <a:stretch>
            <a:fillRect/>
          </a:stretch>
        </p:blipFill>
        <p:spPr>
          <a:xfrm>
            <a:off x="2932853" y="266417"/>
            <a:ext cx="7136836" cy="9101103"/>
          </a:xfrm>
          <a:prstGeom prst="rect">
            <a:avLst/>
          </a:prstGeom>
          <a:ln w="12700">
            <a:miter lim="400000"/>
          </a:ln>
        </p:spPr>
      </p:pic>
      <p:sp>
        <p:nvSpPr>
          <p:cNvPr id="535" name="Shape 53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51.4</a:t>
            </a:r>
          </a:p>
        </p:txBody>
      </p:sp>
      <p:sp>
        <p:nvSpPr>
          <p:cNvPr id="536" name="Shape 536"/>
          <p:cNvSpPr/>
          <p:nvPr/>
        </p:nvSpPr>
        <p:spPr>
          <a:xfrm>
            <a:off x="6558844" y="927946"/>
            <a:ext cx="3133292"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Components of the</a:t>
            </a:r>
            <a:br/>
            <a:r>
              <a:t>adaptive immune system</a:t>
            </a:r>
          </a:p>
        </p:txBody>
      </p:sp>
      <p:sp>
        <p:nvSpPr>
          <p:cNvPr id="537" name="Shape 537"/>
          <p:cNvSpPr/>
          <p:nvPr/>
        </p:nvSpPr>
        <p:spPr>
          <a:xfrm>
            <a:off x="7728373" y="1973297"/>
            <a:ext cx="1362076" cy="8061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origin:</a:t>
            </a:r>
            <a:br/>
            <a:r>
              <a:rPr b="1">
                <a:latin typeface="Arial"/>
                <a:ea typeface="Arial"/>
                <a:cs typeface="Arial"/>
                <a:sym typeface="Arial"/>
              </a:rPr>
              <a:t>Bone marrow</a:t>
            </a:r>
          </a:p>
        </p:txBody>
      </p:sp>
      <p:sp>
        <p:nvSpPr>
          <p:cNvPr id="538" name="Shape 538"/>
          <p:cNvSpPr/>
          <p:nvPr/>
        </p:nvSpPr>
        <p:spPr>
          <a:xfrm>
            <a:off x="7728373" y="3540195"/>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maturation:</a:t>
            </a:r>
            <a:br/>
          </a:p>
        </p:txBody>
      </p:sp>
      <p:sp>
        <p:nvSpPr>
          <p:cNvPr id="539" name="Shape 539"/>
          <p:cNvSpPr/>
          <p:nvPr/>
        </p:nvSpPr>
        <p:spPr>
          <a:xfrm>
            <a:off x="7739662" y="4093350"/>
            <a:ext cx="2158108"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Bone marrow (B cells)</a:t>
            </a:r>
          </a:p>
        </p:txBody>
      </p:sp>
      <p:sp>
        <p:nvSpPr>
          <p:cNvPr id="540" name="Shape 540"/>
          <p:cNvSpPr/>
          <p:nvPr/>
        </p:nvSpPr>
        <p:spPr>
          <a:xfrm>
            <a:off x="7739662" y="4418470"/>
            <a:ext cx="1616076"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Thymus (T cells)</a:t>
            </a:r>
          </a:p>
        </p:txBody>
      </p:sp>
      <p:sp>
        <p:nvSpPr>
          <p:cNvPr id="541" name="Shape 541"/>
          <p:cNvSpPr/>
          <p:nvPr/>
        </p:nvSpPr>
        <p:spPr>
          <a:xfrm>
            <a:off x="8245404" y="6082453"/>
            <a:ext cx="678955"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Spleen</a:t>
            </a:r>
          </a:p>
        </p:txBody>
      </p:sp>
      <p:sp>
        <p:nvSpPr>
          <p:cNvPr id="542" name="Shape 542"/>
          <p:cNvSpPr/>
          <p:nvPr/>
        </p:nvSpPr>
        <p:spPr>
          <a:xfrm>
            <a:off x="8245404" y="6396284"/>
            <a:ext cx="132606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Lymph nodes</a:t>
            </a:r>
          </a:p>
        </p:txBody>
      </p:sp>
      <p:sp>
        <p:nvSpPr>
          <p:cNvPr id="543" name="Shape 543"/>
          <p:cNvSpPr/>
          <p:nvPr/>
        </p:nvSpPr>
        <p:spPr>
          <a:xfrm>
            <a:off x="8234115" y="5527040"/>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activation:</a:t>
            </a:r>
            <a:br/>
          </a:p>
        </p:txBody>
      </p:sp>
      <p:sp>
        <p:nvSpPr>
          <p:cNvPr id="544" name="Shape 544"/>
          <p:cNvSpPr/>
          <p:nvPr/>
        </p:nvSpPr>
        <p:spPr>
          <a:xfrm>
            <a:off x="7739662" y="8067040"/>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transport:</a:t>
            </a:r>
            <a:br/>
          </a:p>
        </p:txBody>
      </p:sp>
      <p:sp>
        <p:nvSpPr>
          <p:cNvPr id="545" name="Shape 545"/>
          <p:cNvSpPr/>
          <p:nvPr/>
        </p:nvSpPr>
        <p:spPr>
          <a:xfrm>
            <a:off x="7737404" y="8636000"/>
            <a:ext cx="161974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Lymphatic ducts</a:t>
            </a:r>
          </a:p>
        </p:txBody>
      </p:sp>
      <p:sp>
        <p:nvSpPr>
          <p:cNvPr id="546" name="Shape 546"/>
          <p:cNvSpPr/>
          <p:nvPr/>
        </p:nvSpPr>
        <p:spPr>
          <a:xfrm>
            <a:off x="7737404" y="8958862"/>
            <a:ext cx="137924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Blood vessels</a:t>
            </a:r>
          </a:p>
        </p:txBody>
      </p:sp>
      <p:sp>
        <p:nvSpPr>
          <p:cNvPr id="547" name="Shape 547"/>
          <p:cNvSpPr/>
          <p:nvPr/>
        </p:nvSpPr>
        <p:spPr>
          <a:xfrm flipV="1">
            <a:off x="6870417" y="2657404"/>
            <a:ext cx="799255" cy="81731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48" name="Shape 548"/>
          <p:cNvSpPr/>
          <p:nvPr/>
        </p:nvSpPr>
        <p:spPr>
          <a:xfrm>
            <a:off x="7051040" y="4228817"/>
            <a:ext cx="63217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49" name="Shape 549"/>
          <p:cNvSpPr/>
          <p:nvPr/>
        </p:nvSpPr>
        <p:spPr>
          <a:xfrm>
            <a:off x="5750559" y="3271520"/>
            <a:ext cx="950526" cy="12756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0" name="Shape 550"/>
          <p:cNvSpPr/>
          <p:nvPr/>
        </p:nvSpPr>
        <p:spPr>
          <a:xfrm flipV="1">
            <a:off x="6694311" y="4535875"/>
            <a:ext cx="975361" cy="451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1" name="Shape 551"/>
          <p:cNvSpPr/>
          <p:nvPr/>
        </p:nvSpPr>
        <p:spPr>
          <a:xfrm>
            <a:off x="6394026" y="4590062"/>
            <a:ext cx="837637" cy="161882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2" name="Shape 552"/>
          <p:cNvSpPr/>
          <p:nvPr/>
        </p:nvSpPr>
        <p:spPr>
          <a:xfrm flipV="1">
            <a:off x="7224889" y="6202115"/>
            <a:ext cx="1000196" cy="677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3" name="Shape 553"/>
          <p:cNvSpPr/>
          <p:nvPr/>
        </p:nvSpPr>
        <p:spPr>
          <a:xfrm>
            <a:off x="5953760" y="6245013"/>
            <a:ext cx="1259841" cy="2709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4" name="Shape 554"/>
          <p:cNvSpPr/>
          <p:nvPr/>
        </p:nvSpPr>
        <p:spPr>
          <a:xfrm>
            <a:off x="7191022" y="6515946"/>
            <a:ext cx="100922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5" name="Shape 555"/>
          <p:cNvSpPr/>
          <p:nvPr/>
        </p:nvSpPr>
        <p:spPr>
          <a:xfrm flipH="1">
            <a:off x="6495626" y="6513688"/>
            <a:ext cx="717975" cy="21223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6" name="Shape 556"/>
          <p:cNvSpPr/>
          <p:nvPr/>
        </p:nvSpPr>
        <p:spPr>
          <a:xfrm>
            <a:off x="6520462" y="8358293"/>
            <a:ext cx="1131147" cy="43349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57" name="Shape 557"/>
          <p:cNvSpPr/>
          <p:nvPr/>
        </p:nvSpPr>
        <p:spPr>
          <a:xfrm>
            <a:off x="6477564" y="9123680"/>
            <a:ext cx="114469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 in Skin Cells and Epithelial Tissue</a:t>
            </a:r>
          </a:p>
        </p:txBody>
      </p:sp>
      <p:sp>
        <p:nvSpPr>
          <p:cNvPr id="562" name="Shape 56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Large numbers of lymphocytes are also associated with skin cells and with epithelial tissues that secrete mucus—primarily in the digestive tract and respiratory tract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Collectively, immune cells found in the gut and the respiratory organs are called </a:t>
            </a:r>
            <a:r>
              <a:rPr b="1"/>
              <a:t>mucosal-associated lymphoid tissue (MALT) </a:t>
            </a:r>
            <a:endParaRPr b="1"/>
          </a:p>
          <a:p>
            <a:pPr lvl="1" marL="836246" indent="-404446" defTabSz="1300480">
              <a:spcBef>
                <a:spcPts val="800"/>
              </a:spcBef>
              <a:buClr>
                <a:srgbClr val="9D002D"/>
              </a:buClr>
              <a:buSzPct val="100000"/>
              <a:buChar char="–"/>
              <a:defRPr>
                <a:latin typeface="Arial"/>
                <a:ea typeface="Arial"/>
                <a:cs typeface="Arial"/>
                <a:sym typeface="Arial"/>
              </a:defRPr>
            </a:pPr>
            <a:r>
              <a:t>Leukocytes in the skin and MALT are important because they guard points of entry against pathogens</a:t>
            </a:r>
          </a:p>
        </p:txBody>
      </p:sp>
      <p:sp>
        <p:nvSpPr>
          <p:cNvPr id="563" name="Shape 56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defTabSz="531622">
              <a:defRPr sz="7280"/>
            </a:lvl1pPr>
          </a:lstStyle>
          <a:p>
            <a:pPr/>
            <a:r>
              <a:t>How do the recognize so many different antigens?</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568" name="Shape 56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B-cell receptor</a:t>
            </a:r>
            <a:r>
              <a:t> (</a:t>
            </a:r>
            <a:r>
              <a:rPr b="1"/>
              <a:t>BCR</a:t>
            </a:r>
            <a:r>
              <a:t>) is the protein on the surface of B cells that binds to antigens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Research has found that this protein has the same structure as the antibodies produced by B cells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This BCR protein consists of two polypeptide chains</a:t>
            </a:r>
          </a:p>
          <a:p>
            <a:pPr marL="397368" indent="-397368" defTabSz="1300480">
              <a:spcBef>
                <a:spcPts val="900"/>
              </a:spcBef>
              <a:buClr>
                <a:srgbClr val="9D002D"/>
              </a:buClr>
              <a:buSzTx/>
              <a:buFont typeface="Wingdings"/>
              <a:buNone/>
              <a:defRPr i="1" sz="3800">
                <a:latin typeface="Arial"/>
                <a:ea typeface="Arial"/>
                <a:cs typeface="Arial"/>
                <a:sym typeface="Arial"/>
              </a:defRPr>
            </a:pPr>
            <a:r>
              <a:t>	</a:t>
            </a:r>
          </a:p>
        </p:txBody>
      </p:sp>
      <p:sp>
        <p:nvSpPr>
          <p:cNvPr id="569" name="Shape 56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572" name="Shape 57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i="1" sz="3800">
                <a:latin typeface="Arial"/>
                <a:ea typeface="Arial"/>
                <a:cs typeface="Arial"/>
                <a:sym typeface="Arial"/>
              </a:defRPr>
            </a:pPr>
            <a:r>
              <a:t>The </a:t>
            </a:r>
            <a:r>
              <a:rPr i="0"/>
              <a:t>B-cell receptor has three components:</a:t>
            </a:r>
            <a:endParaRPr sz="28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Two identical </a:t>
            </a:r>
            <a:r>
              <a:rPr b="1"/>
              <a:t>light chains—</a:t>
            </a:r>
            <a:r>
              <a:t>the smaller peptide</a:t>
            </a:r>
            <a:endParaRPr sz="14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Two identical </a:t>
            </a:r>
            <a:r>
              <a:rPr b="1"/>
              <a:t>heavy chains</a:t>
            </a:r>
            <a:r>
              <a:t> that are about twice the size of the light chains</a:t>
            </a:r>
            <a:endParaRPr sz="14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A transmembrane domain within each heavy chain that anchors the protein in the plasma membrane of the B cell</a:t>
            </a:r>
          </a:p>
        </p:txBody>
      </p:sp>
      <p:sp>
        <p:nvSpPr>
          <p:cNvPr id="573" name="Shape 57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5" name="51_05_B_vs_T_cell_receptor_U.jpg"/>
          <p:cNvPicPr>
            <a:picLocks noChangeAspect="1"/>
          </p:cNvPicPr>
          <p:nvPr/>
        </p:nvPicPr>
        <p:blipFill>
          <a:blip r:embed="rId3">
            <a:extLst/>
          </a:blip>
          <a:srcRect l="0" t="0" r="0" b="3067"/>
          <a:stretch>
            <a:fillRect/>
          </a:stretch>
        </p:blipFill>
        <p:spPr>
          <a:xfrm>
            <a:off x="422204" y="1047608"/>
            <a:ext cx="12158135" cy="7421317"/>
          </a:xfrm>
          <a:prstGeom prst="rect">
            <a:avLst/>
          </a:prstGeom>
          <a:ln w="12700">
            <a:miter lim="400000"/>
          </a:ln>
        </p:spPr>
      </p:pic>
      <p:sp>
        <p:nvSpPr>
          <p:cNvPr id="576" name="Shape 57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51.5</a:t>
            </a:r>
          </a:p>
        </p:txBody>
      </p:sp>
      <p:sp>
        <p:nvSpPr>
          <p:cNvPr id="577" name="Shape 577"/>
          <p:cNvSpPr/>
          <p:nvPr/>
        </p:nvSpPr>
        <p:spPr>
          <a:xfrm>
            <a:off x="485422" y="1063413"/>
            <a:ext cx="178574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(a)</a:t>
            </a:r>
            <a:r>
              <a:rPr b="1">
                <a:latin typeface="Arial"/>
                <a:ea typeface="Arial"/>
                <a:cs typeface="Arial"/>
                <a:sym typeface="Arial"/>
              </a:rPr>
              <a:t> B-cell receptor</a:t>
            </a:r>
          </a:p>
        </p:txBody>
      </p:sp>
      <p:sp>
        <p:nvSpPr>
          <p:cNvPr id="578" name="Shape 578"/>
          <p:cNvSpPr/>
          <p:nvPr/>
        </p:nvSpPr>
        <p:spPr>
          <a:xfrm>
            <a:off x="6870417" y="1063413"/>
            <a:ext cx="175190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(b)</a:t>
            </a:r>
            <a:r>
              <a:rPr b="1">
                <a:latin typeface="Arial"/>
                <a:ea typeface="Arial"/>
                <a:cs typeface="Arial"/>
                <a:sym typeface="Arial"/>
              </a:rPr>
              <a:t> T-cell receptor</a:t>
            </a:r>
          </a:p>
        </p:txBody>
      </p:sp>
      <p:sp>
        <p:nvSpPr>
          <p:cNvPr id="579" name="Shape 579"/>
          <p:cNvSpPr/>
          <p:nvPr/>
        </p:nvSpPr>
        <p:spPr>
          <a:xfrm>
            <a:off x="747324" y="1397564"/>
            <a:ext cx="1010308"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 site</a:t>
            </a:r>
          </a:p>
        </p:txBody>
      </p:sp>
      <p:sp>
        <p:nvSpPr>
          <p:cNvPr id="580" name="Shape 580"/>
          <p:cNvSpPr/>
          <p:nvPr/>
        </p:nvSpPr>
        <p:spPr>
          <a:xfrm>
            <a:off x="5046133" y="1424657"/>
            <a:ext cx="1010308"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 site</a:t>
            </a:r>
          </a:p>
        </p:txBody>
      </p:sp>
      <p:sp>
        <p:nvSpPr>
          <p:cNvPr id="581" name="Shape 581"/>
          <p:cNvSpPr/>
          <p:nvPr/>
        </p:nvSpPr>
        <p:spPr>
          <a:xfrm>
            <a:off x="4711982" y="2625795"/>
            <a:ext cx="96090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582" name="Shape 582"/>
          <p:cNvSpPr/>
          <p:nvPr/>
        </p:nvSpPr>
        <p:spPr>
          <a:xfrm>
            <a:off x="1072444" y="2625795"/>
            <a:ext cx="96091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583" name="Shape 583"/>
          <p:cNvSpPr/>
          <p:nvPr/>
        </p:nvSpPr>
        <p:spPr>
          <a:xfrm>
            <a:off x="3113475" y="1885244"/>
            <a:ext cx="575966"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Heavy</a:t>
            </a:r>
            <a:br/>
            <a:r>
              <a:t>chains</a:t>
            </a:r>
          </a:p>
        </p:txBody>
      </p:sp>
      <p:sp>
        <p:nvSpPr>
          <p:cNvPr id="584" name="Shape 584"/>
          <p:cNvSpPr/>
          <p:nvPr/>
        </p:nvSpPr>
        <p:spPr>
          <a:xfrm>
            <a:off x="4702950" y="3673404"/>
            <a:ext cx="135618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Disulfide bridge</a:t>
            </a:r>
          </a:p>
        </p:txBody>
      </p:sp>
      <p:sp>
        <p:nvSpPr>
          <p:cNvPr id="585" name="Shape 585"/>
          <p:cNvSpPr/>
          <p:nvPr/>
        </p:nvSpPr>
        <p:spPr>
          <a:xfrm>
            <a:off x="2174239" y="4757137"/>
            <a:ext cx="216679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Transmembrane domains</a:t>
            </a:r>
          </a:p>
        </p:txBody>
      </p:sp>
      <p:sp>
        <p:nvSpPr>
          <p:cNvPr id="586" name="Shape 586"/>
          <p:cNvSpPr/>
          <p:nvPr/>
        </p:nvSpPr>
        <p:spPr>
          <a:xfrm>
            <a:off x="2734168" y="5181600"/>
            <a:ext cx="105979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chains</a:t>
            </a:r>
          </a:p>
        </p:txBody>
      </p:sp>
      <p:sp>
        <p:nvSpPr>
          <p:cNvPr id="587" name="Shape 587"/>
          <p:cNvSpPr/>
          <p:nvPr/>
        </p:nvSpPr>
        <p:spPr>
          <a:xfrm>
            <a:off x="1361439" y="6762044"/>
            <a:ext cx="105041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Heavy chain</a:t>
            </a:r>
          </a:p>
        </p:txBody>
      </p:sp>
      <p:sp>
        <p:nvSpPr>
          <p:cNvPr id="588" name="Shape 588"/>
          <p:cNvSpPr/>
          <p:nvPr/>
        </p:nvSpPr>
        <p:spPr>
          <a:xfrm>
            <a:off x="4314613" y="6762044"/>
            <a:ext cx="105041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Heavy chain</a:t>
            </a:r>
          </a:p>
        </p:txBody>
      </p:sp>
      <p:sp>
        <p:nvSpPr>
          <p:cNvPr id="589" name="Shape 589"/>
          <p:cNvSpPr/>
          <p:nvPr/>
        </p:nvSpPr>
        <p:spPr>
          <a:xfrm>
            <a:off x="5533813" y="5687342"/>
            <a:ext cx="733624"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a:t>
            </a:r>
            <a:br/>
            <a:r>
              <a:t>site</a:t>
            </a:r>
          </a:p>
        </p:txBody>
      </p:sp>
      <p:sp>
        <p:nvSpPr>
          <p:cNvPr id="590" name="Shape 590"/>
          <p:cNvSpPr/>
          <p:nvPr/>
        </p:nvSpPr>
        <p:spPr>
          <a:xfrm>
            <a:off x="467359" y="5615093"/>
            <a:ext cx="733625"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a:t>
            </a:r>
            <a:br/>
            <a:r>
              <a:t>site</a:t>
            </a:r>
          </a:p>
        </p:txBody>
      </p:sp>
      <p:sp>
        <p:nvSpPr>
          <p:cNvPr id="591" name="Shape 591"/>
          <p:cNvSpPr/>
          <p:nvPr/>
        </p:nvSpPr>
        <p:spPr>
          <a:xfrm>
            <a:off x="8053493" y="6220177"/>
            <a:ext cx="638647" cy="2128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rPr b="0">
                <a:latin typeface="Symbol"/>
                <a:ea typeface="Symbol"/>
                <a:cs typeface="Symbol"/>
                <a:sym typeface="Symbol"/>
              </a:rPr>
              <a:t>α</a:t>
            </a:r>
            <a:r>
              <a:t> chain</a:t>
            </a:r>
          </a:p>
        </p:txBody>
      </p:sp>
      <p:sp>
        <p:nvSpPr>
          <p:cNvPr id="592" name="Shape 592"/>
          <p:cNvSpPr/>
          <p:nvPr/>
        </p:nvSpPr>
        <p:spPr>
          <a:xfrm>
            <a:off x="10672516" y="6319520"/>
            <a:ext cx="624062"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rPr b="0">
                <a:latin typeface="Symbol"/>
                <a:ea typeface="Symbol"/>
                <a:cs typeface="Symbol"/>
                <a:sym typeface="Symbol"/>
              </a:rPr>
              <a:t>β</a:t>
            </a:r>
            <a:r>
              <a:t> chain</a:t>
            </a:r>
          </a:p>
        </p:txBody>
      </p:sp>
      <p:sp>
        <p:nvSpPr>
          <p:cNvPr id="593" name="Shape 593"/>
          <p:cNvSpPr/>
          <p:nvPr/>
        </p:nvSpPr>
        <p:spPr>
          <a:xfrm>
            <a:off x="8288302" y="3339253"/>
            <a:ext cx="638647"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rPr b="0">
                <a:latin typeface="Symbol"/>
                <a:ea typeface="Symbol"/>
                <a:cs typeface="Symbol"/>
                <a:sym typeface="Symbol"/>
              </a:rPr>
              <a:t>α</a:t>
            </a:r>
            <a:r>
              <a:t> chain</a:t>
            </a:r>
          </a:p>
        </p:txBody>
      </p:sp>
      <p:sp>
        <p:nvSpPr>
          <p:cNvPr id="594" name="Shape 594"/>
          <p:cNvSpPr/>
          <p:nvPr/>
        </p:nvSpPr>
        <p:spPr>
          <a:xfrm>
            <a:off x="10383520" y="3330222"/>
            <a:ext cx="624062"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rPr b="0">
                <a:latin typeface="Symbol"/>
                <a:ea typeface="Symbol"/>
                <a:cs typeface="Symbol"/>
                <a:sym typeface="Symbol"/>
              </a:rPr>
              <a:t>β</a:t>
            </a:r>
            <a:r>
              <a:t> chain</a:t>
            </a:r>
          </a:p>
        </p:txBody>
      </p:sp>
      <p:sp>
        <p:nvSpPr>
          <p:cNvPr id="595" name="Shape 595"/>
          <p:cNvSpPr/>
          <p:nvPr/>
        </p:nvSpPr>
        <p:spPr>
          <a:xfrm>
            <a:off x="8450862" y="4748106"/>
            <a:ext cx="216679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Transmembrane domains</a:t>
            </a:r>
          </a:p>
        </p:txBody>
      </p:sp>
      <p:sp>
        <p:nvSpPr>
          <p:cNvPr id="596" name="Shape 596"/>
          <p:cNvSpPr/>
          <p:nvPr/>
        </p:nvSpPr>
        <p:spPr>
          <a:xfrm>
            <a:off x="8712764" y="2101991"/>
            <a:ext cx="17312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Antigen-binding site</a:t>
            </a:r>
          </a:p>
        </p:txBody>
      </p:sp>
      <p:sp>
        <p:nvSpPr>
          <p:cNvPr id="597" name="Shape 597"/>
          <p:cNvSpPr/>
          <p:nvPr/>
        </p:nvSpPr>
        <p:spPr>
          <a:xfrm>
            <a:off x="8721795" y="5506720"/>
            <a:ext cx="17312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Antigen-binding site</a:t>
            </a:r>
          </a:p>
        </p:txBody>
      </p:sp>
      <p:sp>
        <p:nvSpPr>
          <p:cNvPr id="598" name="Shape 598"/>
          <p:cNvSpPr/>
          <p:nvPr/>
        </p:nvSpPr>
        <p:spPr>
          <a:xfrm rot="2679510">
            <a:off x="1889759" y="1393048"/>
            <a:ext cx="158046" cy="860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599" name="Shape 599"/>
          <p:cNvSpPr/>
          <p:nvPr/>
        </p:nvSpPr>
        <p:spPr>
          <a:xfrm rot="8051115">
            <a:off x="4868897" y="1421271"/>
            <a:ext cx="158046" cy="860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00" name="Shape 600"/>
          <p:cNvSpPr/>
          <p:nvPr/>
        </p:nvSpPr>
        <p:spPr>
          <a:xfrm>
            <a:off x="2171982" y="2745457"/>
            <a:ext cx="424463"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1" name="Shape 601"/>
          <p:cNvSpPr/>
          <p:nvPr/>
        </p:nvSpPr>
        <p:spPr>
          <a:xfrm flipV="1">
            <a:off x="3016390" y="2375182"/>
            <a:ext cx="383824" cy="12643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2" name="Shape 602"/>
          <p:cNvSpPr/>
          <p:nvPr/>
        </p:nvSpPr>
        <p:spPr>
          <a:xfrm>
            <a:off x="3395697" y="2375182"/>
            <a:ext cx="388339" cy="13095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3" name="Shape 603"/>
          <p:cNvSpPr/>
          <p:nvPr/>
        </p:nvSpPr>
        <p:spPr>
          <a:xfrm>
            <a:off x="4231075" y="2745457"/>
            <a:ext cx="42897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4" name="Shape 604"/>
          <p:cNvSpPr/>
          <p:nvPr/>
        </p:nvSpPr>
        <p:spPr>
          <a:xfrm rot="21593229">
            <a:off x="1280159" y="5576711"/>
            <a:ext cx="158046" cy="830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05" name="Shape 605"/>
          <p:cNvSpPr/>
          <p:nvPr/>
        </p:nvSpPr>
        <p:spPr>
          <a:xfrm rot="10775180">
            <a:off x="5339644" y="5612835"/>
            <a:ext cx="158045" cy="830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06" name="Shape 606"/>
          <p:cNvSpPr/>
          <p:nvPr/>
        </p:nvSpPr>
        <p:spPr>
          <a:xfrm flipV="1">
            <a:off x="1896533" y="6400800"/>
            <a:ext cx="1" cy="3657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7" name="Shape 607"/>
          <p:cNvSpPr/>
          <p:nvPr/>
        </p:nvSpPr>
        <p:spPr>
          <a:xfrm flipV="1">
            <a:off x="2871893" y="5436729"/>
            <a:ext cx="512516" cy="17384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8" name="Shape 608"/>
          <p:cNvSpPr/>
          <p:nvPr/>
        </p:nvSpPr>
        <p:spPr>
          <a:xfrm>
            <a:off x="3384409" y="5436729"/>
            <a:ext cx="596054" cy="18062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9" name="Shape 609"/>
          <p:cNvSpPr/>
          <p:nvPr/>
        </p:nvSpPr>
        <p:spPr>
          <a:xfrm>
            <a:off x="4829386" y="6405315"/>
            <a:ext cx="1" cy="3793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0" name="Shape 610"/>
          <p:cNvSpPr/>
          <p:nvPr/>
        </p:nvSpPr>
        <p:spPr>
          <a:xfrm>
            <a:off x="3226364" y="4443306"/>
            <a:ext cx="169334" cy="31834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1" name="Shape 611"/>
          <p:cNvSpPr/>
          <p:nvPr/>
        </p:nvSpPr>
        <p:spPr>
          <a:xfrm flipV="1">
            <a:off x="3395697" y="4454595"/>
            <a:ext cx="155788" cy="30705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2" name="Shape 612"/>
          <p:cNvSpPr/>
          <p:nvPr/>
        </p:nvSpPr>
        <p:spPr>
          <a:xfrm>
            <a:off x="8796302" y="6328551"/>
            <a:ext cx="33641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3" name="Shape 613"/>
          <p:cNvSpPr/>
          <p:nvPr/>
        </p:nvSpPr>
        <p:spPr>
          <a:xfrm flipV="1">
            <a:off x="10198382" y="6434666"/>
            <a:ext cx="408658" cy="225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4" name="Shape 614"/>
          <p:cNvSpPr/>
          <p:nvPr/>
        </p:nvSpPr>
        <p:spPr>
          <a:xfrm>
            <a:off x="9489439" y="4450080"/>
            <a:ext cx="191912" cy="30705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5" name="Shape 615"/>
          <p:cNvSpPr/>
          <p:nvPr/>
        </p:nvSpPr>
        <p:spPr>
          <a:xfrm flipV="1">
            <a:off x="9674578" y="4468142"/>
            <a:ext cx="151272" cy="28899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6" name="Shape 616"/>
          <p:cNvSpPr/>
          <p:nvPr/>
        </p:nvSpPr>
        <p:spPr>
          <a:xfrm rot="5375180">
            <a:off x="9603458" y="5435600"/>
            <a:ext cx="158045" cy="742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17" name="Shape 617"/>
          <p:cNvSpPr/>
          <p:nvPr/>
        </p:nvSpPr>
        <p:spPr>
          <a:xfrm>
            <a:off x="9037884" y="3438595"/>
            <a:ext cx="37930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8" name="Shape 618"/>
          <p:cNvSpPr/>
          <p:nvPr/>
        </p:nvSpPr>
        <p:spPr>
          <a:xfrm>
            <a:off x="9886808" y="3438595"/>
            <a:ext cx="44478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9" name="Shape 619"/>
          <p:cNvSpPr/>
          <p:nvPr/>
        </p:nvSpPr>
        <p:spPr>
          <a:xfrm rot="5375180">
            <a:off x="9587653" y="1994746"/>
            <a:ext cx="158045" cy="851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624" name="Shape 624"/>
          <p:cNvSpPr/>
          <p:nvPr>
            <p:ph type="body" idx="4294967295"/>
          </p:nvPr>
        </p:nvSpPr>
        <p:spPr>
          <a:xfrm>
            <a:off x="205457" y="1819769"/>
            <a:ext cx="12510348" cy="736035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Both the BCR and the antibodies produced by B cells belong to a family of proteins called the </a:t>
            </a:r>
            <a:r>
              <a:rPr b="1"/>
              <a:t>immunoglobulins </a:t>
            </a:r>
            <a:r>
              <a:t>(</a:t>
            </a:r>
            <a:r>
              <a:rPr b="1"/>
              <a:t>Igs</a:t>
            </a:r>
            <a:r>
              <a:t>), which are critically important </a:t>
            </a:r>
            <a:br/>
            <a:r>
              <a:t>to the adaptive immune response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It is important to note that the antibodies are produced by the B cells but are not anchored to the plasma membrane</a:t>
            </a:r>
          </a:p>
          <a:p>
            <a:pPr lvl="1" marL="836246" indent="-404446" defTabSz="1300480">
              <a:spcBef>
                <a:spcPts val="800"/>
              </a:spcBef>
              <a:buClr>
                <a:srgbClr val="9D002D"/>
              </a:buClr>
              <a:buSzPct val="100000"/>
              <a:buChar char="–"/>
              <a:defRPr>
                <a:latin typeface="Arial"/>
                <a:ea typeface="Arial"/>
                <a:cs typeface="Arial"/>
                <a:sym typeface="Arial"/>
              </a:defRPr>
            </a:pPr>
            <a:r>
              <a:t>Are secreted to move throughout the body</a:t>
            </a:r>
          </a:p>
        </p:txBody>
      </p:sp>
      <p:sp>
        <p:nvSpPr>
          <p:cNvPr id="625" name="Shape 62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Immune System</a:t>
            </a:r>
          </a:p>
        </p:txBody>
      </p:sp>
      <p:sp>
        <p:nvSpPr>
          <p:cNvPr id="201" name="Shape 201"/>
          <p:cNvSpPr/>
          <p:nvPr>
            <p:ph type="body" idx="1"/>
          </p:nvPr>
        </p:nvSpPr>
        <p:spPr>
          <a:prstGeom prst="rect">
            <a:avLst/>
          </a:prstGeom>
        </p:spPr>
        <p:txBody>
          <a:bodyPr/>
          <a:lstStyle/>
          <a:p>
            <a:pPr/>
            <a:r>
              <a:t>Defense against </a:t>
            </a:r>
            <a:r>
              <a:rPr i="1">
                <a:latin typeface="Gill Sans SemiBold"/>
                <a:ea typeface="Gill Sans SemiBold"/>
                <a:cs typeface="Gill Sans SemiBold"/>
                <a:sym typeface="Gill Sans SemiBold"/>
              </a:rPr>
              <a:t>pathogens</a:t>
            </a:r>
          </a:p>
          <a:p>
            <a:pPr/>
            <a:r>
              <a:t>Removal of “worn-out” cells and tissue debris (</a:t>
            </a:r>
            <a:r>
              <a:rPr>
                <a:latin typeface="Gill Sans SemiBold"/>
                <a:ea typeface="Gill Sans SemiBold"/>
                <a:cs typeface="Gill Sans SemiBold"/>
                <a:sym typeface="Gill Sans SemiBold"/>
              </a:rPr>
              <a:t>wound healing</a:t>
            </a:r>
            <a:r>
              <a:t> and tissue repair)</a:t>
            </a:r>
          </a:p>
          <a:p>
            <a:pPr/>
            <a:r>
              <a:t>ID and destruction of </a:t>
            </a:r>
            <a:r>
              <a:rPr>
                <a:latin typeface="Gill Sans SemiBold"/>
                <a:ea typeface="Gill Sans SemiBold"/>
                <a:cs typeface="Gill Sans SemiBold"/>
                <a:sym typeface="Gill Sans SemiBold"/>
              </a:rPr>
              <a:t>abnormal cells</a:t>
            </a:r>
            <a:r>
              <a:t> that originate in the body.</a:t>
            </a:r>
          </a:p>
        </p:txBody>
      </p:sp>
      <p:sp>
        <p:nvSpPr>
          <p:cNvPr id="202" name="Shape 2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628" name="Shape 628"/>
          <p:cNvSpPr/>
          <p:nvPr>
            <p:ph type="body" idx="4294967295"/>
          </p:nvPr>
        </p:nvSpPr>
        <p:spPr>
          <a:xfrm>
            <a:off x="205457" y="1819768"/>
            <a:ext cx="12420037" cy="6565620"/>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6246" indent="-404446" defTabSz="1300480">
              <a:spcBef>
                <a:spcPts val="800"/>
              </a:spcBef>
              <a:buClr>
                <a:srgbClr val="9D002D"/>
              </a:buClr>
              <a:buSzPct val="100000"/>
              <a:buChar char="–"/>
              <a:defRPr>
                <a:latin typeface="Arial"/>
                <a:ea typeface="Arial"/>
                <a:cs typeface="Arial"/>
                <a:sym typeface="Arial"/>
              </a:defRPr>
            </a:lvl2pPr>
          </a:lstStyle>
          <a:p>
            <a:pPr/>
            <a:r>
              <a:t>Five classes of immunoglobulins act as B-cell receptors or antibodies—IgG, IgD, IgE, IgA, and IgM </a:t>
            </a:r>
          </a:p>
          <a:p>
            <a:pPr lvl="1"/>
            <a:r>
              <a:t>Each class is distinguished by the heavy chain it contains, and each has a distinct function in the immune response</a:t>
            </a:r>
          </a:p>
        </p:txBody>
      </p:sp>
      <p:sp>
        <p:nvSpPr>
          <p:cNvPr id="629" name="Shape 62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1" name="TB51_3_immunoglobins_L.jpg"/>
          <p:cNvPicPr>
            <a:picLocks noChangeAspect="1"/>
          </p:cNvPicPr>
          <p:nvPr/>
        </p:nvPicPr>
        <p:blipFill>
          <a:blip r:embed="rId3">
            <a:extLst/>
          </a:blip>
          <a:srcRect l="0" t="0" r="0" b="2290"/>
          <a:stretch>
            <a:fillRect/>
          </a:stretch>
        </p:blipFill>
        <p:spPr>
          <a:xfrm>
            <a:off x="2903502" y="327377"/>
            <a:ext cx="7197796" cy="9150775"/>
          </a:xfrm>
          <a:prstGeom prst="rect">
            <a:avLst/>
          </a:prstGeom>
          <a:ln w="12700">
            <a:miter lim="400000"/>
          </a:ln>
        </p:spPr>
      </p:pic>
      <p:sp>
        <p:nvSpPr>
          <p:cNvPr id="632" name="Shape 632"/>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51.3</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T-Cell Receptors</a:t>
            </a:r>
          </a:p>
        </p:txBody>
      </p:sp>
      <p:sp>
        <p:nvSpPr>
          <p:cNvPr id="637" name="Shape 637"/>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T-cell receptors</a:t>
            </a:r>
            <a:r>
              <a:rPr b="0"/>
              <a:t> (</a:t>
            </a:r>
            <a:r>
              <a:t>TCRs</a:t>
            </a:r>
            <a:r>
              <a:rPr b="0"/>
              <a:t>) are proteins on the surface of T cells that bind to antigens </a:t>
            </a:r>
            <a:endParaRPr b="0"/>
          </a:p>
          <a:p>
            <a:pPr lvl="1" marL="818661" indent="-386861" defTabSz="1300480">
              <a:spcBef>
                <a:spcPts val="800"/>
              </a:spcBef>
              <a:buClr>
                <a:srgbClr val="9D002D"/>
              </a:buClr>
              <a:buSzPct val="100000"/>
              <a:buChar char="–"/>
              <a:defRPr>
                <a:latin typeface="Arial"/>
                <a:ea typeface="Arial"/>
                <a:cs typeface="Arial"/>
                <a:sym typeface="Arial"/>
              </a:defRPr>
            </a:pPr>
            <a:r>
              <a:t>TCRs are made up of an alpha and a beta protein chain, having a shape similar to the BCR “arm”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process called </a:t>
            </a:r>
            <a:r>
              <a:rPr b="1"/>
              <a:t>antigen presentation</a:t>
            </a:r>
            <a:r>
              <a:t> prepares the T cell to recognize the antigen </a:t>
            </a:r>
          </a:p>
          <a:p>
            <a:pPr lvl="1" marL="818661" indent="-386861" defTabSz="1300480">
              <a:spcBef>
                <a:spcPts val="800"/>
              </a:spcBef>
              <a:buClr>
                <a:srgbClr val="9D002D"/>
              </a:buClr>
              <a:buSzPct val="100000"/>
              <a:buChar char="–"/>
              <a:defRPr>
                <a:latin typeface="Arial"/>
                <a:ea typeface="Arial"/>
                <a:cs typeface="Arial"/>
                <a:sym typeface="Arial"/>
              </a:defRPr>
            </a:pPr>
            <a:r>
              <a:t>T cells bind only to antigens that are displayed by </a:t>
            </a:r>
            <a:br/>
            <a:r>
              <a:t>other cells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difference between a B cell and a T cell is that B cells bind directly to the antigen while T cells need to bind to antigen that are shown by other cells</a:t>
            </a:r>
          </a:p>
        </p:txBody>
      </p:sp>
      <p:sp>
        <p:nvSpPr>
          <p:cNvPr id="638" name="Shape 63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Antibodies and Receptors Bind to Epitopes</a:t>
            </a:r>
          </a:p>
        </p:txBody>
      </p:sp>
      <p:sp>
        <p:nvSpPr>
          <p:cNvPr id="641" name="Shape 641"/>
          <p:cNvSpPr/>
          <p:nvPr>
            <p:ph type="body" idx="4294967295"/>
          </p:nvPr>
        </p:nvSpPr>
        <p:spPr>
          <a:xfrm>
            <a:off x="205457" y="1819768"/>
            <a:ext cx="12480997"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Antibodies, BCRs, and TCRs do not bind to the entire antigen. Instead, they bind to a selected region of the antigen called an </a:t>
            </a:r>
            <a:r>
              <a:rPr b="1"/>
              <a:t>epitope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Each epitope is recognized by a particular antibody, BCR, or TCR</a:t>
            </a:r>
          </a:p>
          <a:p>
            <a:pPr lvl="1" marL="836246" indent="-404446" defTabSz="1300480">
              <a:spcBef>
                <a:spcPts val="800"/>
              </a:spcBef>
              <a:buClr>
                <a:srgbClr val="9D002D"/>
              </a:buClr>
              <a:buSzPct val="100000"/>
              <a:buChar char="–"/>
              <a:defRPr>
                <a:latin typeface="Arial"/>
                <a:ea typeface="Arial"/>
                <a:cs typeface="Arial"/>
                <a:sym typeface="Arial"/>
              </a:defRPr>
            </a:pPr>
            <a:r>
              <a:t>It is not unusual for an antigen to have between 10 </a:t>
            </a:r>
            <a:br/>
            <a:r>
              <a:t>and 100 different epitopes </a:t>
            </a:r>
          </a:p>
          <a:p>
            <a:pPr lvl="1" marL="836246" indent="-404446" defTabSz="1300480">
              <a:spcBef>
                <a:spcPts val="800"/>
              </a:spcBef>
              <a:buClr>
                <a:srgbClr val="9D002D"/>
              </a:buClr>
              <a:buSzPct val="100000"/>
              <a:buChar char="–"/>
              <a:defRPr>
                <a:latin typeface="Arial"/>
                <a:ea typeface="Arial"/>
                <a:cs typeface="Arial"/>
                <a:sym typeface="Arial"/>
              </a:defRPr>
            </a:pPr>
            <a:r>
              <a:t>For example, the flu virus has an epitope known as hemagglutinin, which is on the surface of the virus </a:t>
            </a:r>
          </a:p>
          <a:p>
            <a:pPr lvl="2" marL="1315508" indent="-413808" defTabSz="1300480">
              <a:spcBef>
                <a:spcPts val="800"/>
              </a:spcBef>
              <a:buClr>
                <a:srgbClr val="9D002D"/>
              </a:buClr>
              <a:buSzPct val="100000"/>
              <a:buChar char="–"/>
              <a:defRPr sz="3400">
                <a:latin typeface="Arial"/>
                <a:ea typeface="Arial"/>
                <a:cs typeface="Arial"/>
                <a:sym typeface="Arial"/>
              </a:defRPr>
            </a:pPr>
            <a:r>
              <a:t>B cells bind directly; T cells bind to processed epitopes</a:t>
            </a:r>
          </a:p>
        </p:txBody>
      </p:sp>
      <p:sp>
        <p:nvSpPr>
          <p:cNvPr id="642" name="Shape 64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4" name="51_06_antigens_U.jpg"/>
          <p:cNvPicPr>
            <a:picLocks noChangeAspect="1"/>
          </p:cNvPicPr>
          <p:nvPr/>
        </p:nvPicPr>
        <p:blipFill>
          <a:blip r:embed="rId3">
            <a:extLst/>
          </a:blip>
          <a:srcRect l="0" t="0" r="0" b="3498"/>
          <a:stretch>
            <a:fillRect/>
          </a:stretch>
        </p:blipFill>
        <p:spPr>
          <a:xfrm>
            <a:off x="1523999" y="1004711"/>
            <a:ext cx="9954544" cy="7473245"/>
          </a:xfrm>
          <a:prstGeom prst="rect">
            <a:avLst/>
          </a:prstGeom>
          <a:ln w="12700">
            <a:miter lim="400000"/>
          </a:ln>
        </p:spPr>
      </p:pic>
      <p:sp>
        <p:nvSpPr>
          <p:cNvPr id="645" name="Shape 64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51.6</a:t>
            </a:r>
          </a:p>
        </p:txBody>
      </p:sp>
      <p:sp>
        <p:nvSpPr>
          <p:cNvPr id="646" name="Shape 646"/>
          <p:cNvSpPr/>
          <p:nvPr/>
        </p:nvSpPr>
        <p:spPr>
          <a:xfrm>
            <a:off x="8712764" y="2052319"/>
            <a:ext cx="2535040" cy="7012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Antibody-binding</a:t>
            </a:r>
            <a:br/>
            <a:r>
              <a:t>sites (epitopes)</a:t>
            </a:r>
          </a:p>
        </p:txBody>
      </p:sp>
      <p:sp>
        <p:nvSpPr>
          <p:cNvPr id="647" name="Shape 647"/>
          <p:cNvSpPr/>
          <p:nvPr/>
        </p:nvSpPr>
        <p:spPr>
          <a:xfrm>
            <a:off x="8721795" y="3668888"/>
            <a:ext cx="2248397" cy="7012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TCR-binding</a:t>
            </a:r>
            <a:br/>
            <a:r>
              <a:t>sites (epitopes)</a:t>
            </a:r>
          </a:p>
        </p:txBody>
      </p:sp>
      <p:sp>
        <p:nvSpPr>
          <p:cNvPr id="648" name="Shape 648"/>
          <p:cNvSpPr/>
          <p:nvPr/>
        </p:nvSpPr>
        <p:spPr>
          <a:xfrm>
            <a:off x="8721795" y="5703146"/>
            <a:ext cx="2095402" cy="1056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Polypeptide</a:t>
            </a:r>
            <a:br/>
            <a:r>
              <a:t>chain of</a:t>
            </a:r>
            <a:br/>
            <a:r>
              <a:t>hemagglutinin</a:t>
            </a:r>
          </a:p>
        </p:txBody>
      </p:sp>
      <p:sp>
        <p:nvSpPr>
          <p:cNvPr id="649" name="Shape 649"/>
          <p:cNvSpPr/>
          <p:nvPr/>
        </p:nvSpPr>
        <p:spPr>
          <a:xfrm>
            <a:off x="2072639" y="1004711"/>
            <a:ext cx="2461668"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Black"/>
                <a:ea typeface="Arial Black"/>
                <a:cs typeface="Arial Black"/>
                <a:sym typeface="Arial Black"/>
              </a:defRPr>
            </a:lvl1pPr>
          </a:lstStyle>
          <a:p>
            <a:pPr/>
            <a:r>
              <a:t>Influenza virus</a:t>
            </a:r>
          </a:p>
        </p:txBody>
      </p:sp>
      <p:sp>
        <p:nvSpPr>
          <p:cNvPr id="650" name="Shape 650"/>
          <p:cNvSpPr/>
          <p:nvPr/>
        </p:nvSpPr>
        <p:spPr>
          <a:xfrm>
            <a:off x="5807004" y="995679"/>
            <a:ext cx="3736976"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Black"/>
                <a:ea typeface="Arial Black"/>
                <a:cs typeface="Arial Black"/>
                <a:sym typeface="Arial Black"/>
              </a:defRPr>
            </a:lvl1pPr>
          </a:lstStyle>
          <a:p>
            <a:pPr/>
            <a:r>
              <a:t>Hemagglutinin protein</a:t>
            </a:r>
          </a:p>
        </p:txBody>
      </p:sp>
      <p:sp>
        <p:nvSpPr>
          <p:cNvPr id="651" name="Shape 651"/>
          <p:cNvSpPr/>
          <p:nvPr/>
        </p:nvSpPr>
        <p:spPr>
          <a:xfrm>
            <a:off x="7116515" y="2214879"/>
            <a:ext cx="1131148" cy="1354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652" name="Shape 652"/>
          <p:cNvSpPr/>
          <p:nvPr/>
        </p:nvSpPr>
        <p:spPr>
          <a:xfrm>
            <a:off x="7055555" y="3840479"/>
            <a:ext cx="1232748"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653" name="Shape 653"/>
          <p:cNvSpPr/>
          <p:nvPr/>
        </p:nvSpPr>
        <p:spPr>
          <a:xfrm>
            <a:off x="7839004" y="5924408"/>
            <a:ext cx="422205"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654" name="Shape 654"/>
          <p:cNvSpPr/>
          <p:nvPr/>
        </p:nvSpPr>
        <p:spPr>
          <a:xfrm>
            <a:off x="8396675" y="2140373"/>
            <a:ext cx="228037" cy="228036"/>
          </a:xfrm>
          <a:prstGeom prst="rect">
            <a:avLst/>
          </a:prstGeom>
          <a:solidFill>
            <a:srgbClr val="00B7E5"/>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655" name="Shape 655"/>
          <p:cNvSpPr/>
          <p:nvPr/>
        </p:nvSpPr>
        <p:spPr>
          <a:xfrm>
            <a:off x="8392159" y="3747911"/>
            <a:ext cx="228037" cy="228036"/>
          </a:xfrm>
          <a:prstGeom prst="rect">
            <a:avLst/>
          </a:prstGeom>
          <a:solidFill>
            <a:srgbClr val="DB203F"/>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656" name="Shape 656"/>
          <p:cNvSpPr/>
          <p:nvPr/>
        </p:nvSpPr>
        <p:spPr>
          <a:xfrm>
            <a:off x="8383128" y="5816035"/>
            <a:ext cx="228037" cy="228037"/>
          </a:xfrm>
          <a:prstGeom prst="rect">
            <a:avLst/>
          </a:prstGeom>
          <a:solidFill>
            <a:srgbClr val="F5941F"/>
          </a:solidFill>
          <a:ln w="12700">
            <a:miter lim="400000"/>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title" idx="4294967295"/>
          </p:nvPr>
        </p:nvSpPr>
        <p:spPr>
          <a:xfrm>
            <a:off x="79022" y="277706"/>
            <a:ext cx="12480996" cy="1169530"/>
          </a:xfrm>
          <a:prstGeom prst="rect">
            <a:avLst/>
          </a:prstGeom>
        </p:spPr>
        <p:txBody>
          <a:bodyPr lIns="0" tIns="0" rIns="0" bIns="0" anchor="t"/>
          <a:lstStyle>
            <a:lvl1pPr algn="l" defTabSz="1274470">
              <a:lnSpc>
                <a:spcPct val="90000"/>
              </a:lnSpc>
              <a:defRPr b="1" sz="4312">
                <a:solidFill>
                  <a:srgbClr val="9D002D"/>
                </a:solidFill>
                <a:latin typeface="Times New Roman"/>
                <a:ea typeface="Times New Roman"/>
                <a:cs typeface="Times New Roman"/>
                <a:sym typeface="Times New Roman"/>
              </a:defRPr>
            </a:lvl1pPr>
          </a:lstStyle>
          <a:p>
            <a:pPr/>
            <a:r>
              <a:t>The Molecular Basis of Antibody Specificity and Diversity</a:t>
            </a:r>
          </a:p>
        </p:txBody>
      </p:sp>
      <p:sp>
        <p:nvSpPr>
          <p:cNvPr id="661" name="Shape 661"/>
          <p:cNvSpPr/>
          <p:nvPr>
            <p:ph type="body" idx="4294967295"/>
          </p:nvPr>
        </p:nvSpPr>
        <p:spPr>
          <a:xfrm>
            <a:off x="205457" y="2162951"/>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Light chains and heavy chains on BCRs and antibodies from different B cells have</a:t>
            </a:r>
          </a:p>
          <a:p>
            <a:pPr lvl="1" marL="836246" indent="-404446" defTabSz="1300480">
              <a:spcBef>
                <a:spcPts val="800"/>
              </a:spcBef>
              <a:buClr>
                <a:srgbClr val="9D002D"/>
              </a:buClr>
              <a:buSzPct val="100000"/>
              <a:buChar char="–"/>
              <a:defRPr>
                <a:latin typeface="Arial"/>
                <a:ea typeface="Arial"/>
                <a:cs typeface="Arial"/>
                <a:sym typeface="Arial"/>
              </a:defRPr>
            </a:pPr>
            <a:r>
              <a:t>One segment in common, the </a:t>
            </a:r>
            <a:r>
              <a:rPr b="1"/>
              <a:t>constant (C) region</a:t>
            </a:r>
          </a:p>
          <a:p>
            <a:pPr lvl="1" marL="836246" indent="-404446" defTabSz="1300480">
              <a:spcBef>
                <a:spcPts val="800"/>
              </a:spcBef>
              <a:buClr>
                <a:srgbClr val="9D002D"/>
              </a:buClr>
              <a:buSzPct val="100000"/>
              <a:buChar char="–"/>
              <a:defRPr>
                <a:latin typeface="Arial"/>
                <a:ea typeface="Arial"/>
                <a:cs typeface="Arial"/>
                <a:sym typeface="Arial"/>
              </a:defRPr>
            </a:pPr>
            <a:r>
              <a:t>A segment that is unique to each B cell, the </a:t>
            </a:r>
            <a:r>
              <a:rPr b="1"/>
              <a:t>variable (V) region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TCRs also have a variable region near the ends of both of their protein chains</a:t>
            </a:r>
          </a:p>
        </p:txBody>
      </p:sp>
      <p:sp>
        <p:nvSpPr>
          <p:cNvPr id="662" name="Shape 662"/>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Shape 664"/>
          <p:cNvSpPr/>
          <p:nvPr>
            <p:ph type="title" idx="4294967295"/>
          </p:nvPr>
        </p:nvSpPr>
        <p:spPr>
          <a:xfrm>
            <a:off x="79022" y="277706"/>
            <a:ext cx="12480996" cy="1169530"/>
          </a:xfrm>
          <a:prstGeom prst="rect">
            <a:avLst/>
          </a:prstGeom>
        </p:spPr>
        <p:txBody>
          <a:bodyPr lIns="0" tIns="0" rIns="0" bIns="0" anchor="t"/>
          <a:lstStyle>
            <a:lvl1pPr algn="l" defTabSz="1274470">
              <a:lnSpc>
                <a:spcPct val="90000"/>
              </a:lnSpc>
              <a:defRPr b="1" sz="4312">
                <a:solidFill>
                  <a:srgbClr val="9D002D"/>
                </a:solidFill>
                <a:latin typeface="Times New Roman"/>
                <a:ea typeface="Times New Roman"/>
                <a:cs typeface="Times New Roman"/>
                <a:sym typeface="Times New Roman"/>
              </a:defRPr>
            </a:lvl1pPr>
          </a:lstStyle>
          <a:p>
            <a:pPr/>
            <a:r>
              <a:t>The Molecular Basis of Antibody Specificity and Diversity</a:t>
            </a:r>
          </a:p>
        </p:txBody>
      </p:sp>
      <p:sp>
        <p:nvSpPr>
          <p:cNvPr id="665" name="Shape 665"/>
          <p:cNvSpPr/>
          <p:nvPr>
            <p:ph type="body" idx="4294967295"/>
          </p:nvPr>
        </p:nvSpPr>
        <p:spPr>
          <a:xfrm>
            <a:off x="205457" y="2162951"/>
            <a:ext cx="1228231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unique, highly variable amino acid sequences in the V regions of every BCR and TCR allow each of them to bind to a unique epitope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Note: The number of BCR, TCR, and antibodies is limitless due to genetic recombination and variation of the amino acid sequence in the </a:t>
            </a:r>
            <a:r>
              <a:rPr i="1"/>
              <a:t>V</a:t>
            </a:r>
            <a:r>
              <a:t> region genes</a:t>
            </a:r>
          </a:p>
        </p:txBody>
      </p:sp>
      <p:sp>
        <p:nvSpPr>
          <p:cNvPr id="666" name="Shape 666"/>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8" name="51_07_variable_regions_U.jpg"/>
          <p:cNvPicPr>
            <a:picLocks noChangeAspect="1"/>
          </p:cNvPicPr>
          <p:nvPr/>
        </p:nvPicPr>
        <p:blipFill>
          <a:blip r:embed="rId3">
            <a:extLst/>
          </a:blip>
          <a:srcRect l="0" t="0" r="0" b="4237"/>
          <a:stretch>
            <a:fillRect/>
          </a:stretch>
        </p:blipFill>
        <p:spPr>
          <a:xfrm>
            <a:off x="2113279" y="2106506"/>
            <a:ext cx="8775984" cy="5305779"/>
          </a:xfrm>
          <a:prstGeom prst="rect">
            <a:avLst/>
          </a:prstGeom>
          <a:ln w="12700">
            <a:miter lim="400000"/>
          </a:ln>
        </p:spPr>
      </p:pic>
      <p:sp>
        <p:nvSpPr>
          <p:cNvPr id="669" name="Shape 66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51.7</a:t>
            </a:r>
          </a:p>
        </p:txBody>
      </p:sp>
      <p:sp>
        <p:nvSpPr>
          <p:cNvPr id="670" name="Shape 670"/>
          <p:cNvSpPr/>
          <p:nvPr/>
        </p:nvSpPr>
        <p:spPr>
          <a:xfrm>
            <a:off x="6147929" y="3716302"/>
            <a:ext cx="773001" cy="651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Light </a:t>
            </a:r>
            <a:br/>
            <a:r>
              <a:t>chain</a:t>
            </a:r>
          </a:p>
        </p:txBody>
      </p:sp>
      <p:sp>
        <p:nvSpPr>
          <p:cNvPr id="671" name="Shape 671"/>
          <p:cNvSpPr/>
          <p:nvPr/>
        </p:nvSpPr>
        <p:spPr>
          <a:xfrm>
            <a:off x="2492586" y="3700497"/>
            <a:ext cx="773002" cy="651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Light </a:t>
            </a:r>
            <a:br/>
            <a:r>
              <a:t>chain</a:t>
            </a:r>
          </a:p>
        </p:txBody>
      </p:sp>
      <p:sp>
        <p:nvSpPr>
          <p:cNvPr id="672" name="Shape 672"/>
          <p:cNvSpPr/>
          <p:nvPr/>
        </p:nvSpPr>
        <p:spPr>
          <a:xfrm>
            <a:off x="4246879" y="2111022"/>
            <a:ext cx="897832" cy="651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Heavy</a:t>
            </a:r>
            <a:br/>
            <a:r>
              <a:t>chains</a:t>
            </a:r>
          </a:p>
        </p:txBody>
      </p:sp>
      <p:sp>
        <p:nvSpPr>
          <p:cNvPr id="673" name="Shape 673"/>
          <p:cNvSpPr/>
          <p:nvPr/>
        </p:nvSpPr>
        <p:spPr>
          <a:xfrm>
            <a:off x="3671146" y="6696568"/>
            <a:ext cx="1969183"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B-cell receptor</a:t>
            </a:r>
          </a:p>
        </p:txBody>
      </p:sp>
      <p:sp>
        <p:nvSpPr>
          <p:cNvPr id="674" name="Shape 674"/>
          <p:cNvSpPr/>
          <p:nvPr/>
        </p:nvSpPr>
        <p:spPr>
          <a:xfrm>
            <a:off x="7665155" y="6723662"/>
            <a:ext cx="1922662"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T-cell receptor</a:t>
            </a:r>
          </a:p>
        </p:txBody>
      </p:sp>
      <p:sp>
        <p:nvSpPr>
          <p:cNvPr id="675" name="Shape 675"/>
          <p:cNvSpPr/>
          <p:nvPr/>
        </p:nvSpPr>
        <p:spPr>
          <a:xfrm>
            <a:off x="8437315" y="2160693"/>
            <a:ext cx="2171229"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Variable regions</a:t>
            </a:r>
          </a:p>
        </p:txBody>
      </p:sp>
      <p:sp>
        <p:nvSpPr>
          <p:cNvPr id="676" name="Shape 676"/>
          <p:cNvSpPr/>
          <p:nvPr/>
        </p:nvSpPr>
        <p:spPr>
          <a:xfrm>
            <a:off x="8435058" y="2546773"/>
            <a:ext cx="2310111"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Constant regions</a:t>
            </a:r>
          </a:p>
        </p:txBody>
      </p:sp>
      <p:sp>
        <p:nvSpPr>
          <p:cNvPr id="677" name="Shape 677"/>
          <p:cNvSpPr/>
          <p:nvPr/>
        </p:nvSpPr>
        <p:spPr>
          <a:xfrm>
            <a:off x="6874933" y="4587804"/>
            <a:ext cx="988554" cy="3453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rPr b="0">
                <a:latin typeface="Symbol"/>
                <a:ea typeface="Symbol"/>
                <a:cs typeface="Symbol"/>
                <a:sym typeface="Symbol"/>
              </a:rPr>
              <a:t>α </a:t>
            </a:r>
            <a:r>
              <a:t>chain</a:t>
            </a:r>
          </a:p>
        </p:txBody>
      </p:sp>
      <p:sp>
        <p:nvSpPr>
          <p:cNvPr id="678" name="Shape 678"/>
          <p:cNvSpPr/>
          <p:nvPr/>
        </p:nvSpPr>
        <p:spPr>
          <a:xfrm>
            <a:off x="9423964" y="4596835"/>
            <a:ext cx="965635" cy="3453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rPr b="0">
                <a:latin typeface="Symbol"/>
                <a:ea typeface="Symbol"/>
                <a:cs typeface="Symbol"/>
                <a:sym typeface="Symbol"/>
              </a:rPr>
              <a:t>β </a:t>
            </a:r>
            <a:r>
              <a:t>chain</a:t>
            </a:r>
          </a:p>
        </p:txBody>
      </p:sp>
      <p:sp>
        <p:nvSpPr>
          <p:cNvPr id="679" name="Shape 679"/>
          <p:cNvSpPr/>
          <p:nvPr/>
        </p:nvSpPr>
        <p:spPr>
          <a:xfrm>
            <a:off x="3233137" y="3883377"/>
            <a:ext cx="47639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0" name="Shape 680"/>
          <p:cNvSpPr/>
          <p:nvPr/>
        </p:nvSpPr>
        <p:spPr>
          <a:xfrm flipV="1">
            <a:off x="4070773" y="2799644"/>
            <a:ext cx="607343" cy="4809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1" name="Shape 681"/>
          <p:cNvSpPr/>
          <p:nvPr/>
        </p:nvSpPr>
        <p:spPr>
          <a:xfrm>
            <a:off x="4678115" y="2806417"/>
            <a:ext cx="625405" cy="46961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2" name="Shape 682"/>
          <p:cNvSpPr/>
          <p:nvPr/>
        </p:nvSpPr>
        <p:spPr>
          <a:xfrm flipV="1">
            <a:off x="5642186" y="3876604"/>
            <a:ext cx="415432" cy="677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3" name="Shape 683"/>
          <p:cNvSpPr/>
          <p:nvPr/>
        </p:nvSpPr>
        <p:spPr>
          <a:xfrm>
            <a:off x="7940604" y="3973688"/>
            <a:ext cx="216748" cy="1584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84" name="Shape 684"/>
          <p:cNvSpPr/>
          <p:nvPr/>
        </p:nvSpPr>
        <p:spPr>
          <a:xfrm flipH="1">
            <a:off x="9171093" y="3987235"/>
            <a:ext cx="216748" cy="1584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pic>
        <p:nvPicPr>
          <p:cNvPr id="685" name="51_07_variable_regions_L.jpg"/>
          <p:cNvPicPr>
            <a:picLocks noChangeAspect="1"/>
          </p:cNvPicPr>
          <p:nvPr/>
        </p:nvPicPr>
        <p:blipFill>
          <a:blip r:embed="rId4">
            <a:extLst/>
          </a:blip>
          <a:srcRect l="66040" t="1385" r="28686" b="93765"/>
          <a:stretch>
            <a:fillRect/>
          </a:stretch>
        </p:blipFill>
        <p:spPr>
          <a:xfrm>
            <a:off x="7908995" y="2203591"/>
            <a:ext cx="462846" cy="268676"/>
          </a:xfrm>
          <a:prstGeom prst="rect">
            <a:avLst/>
          </a:prstGeom>
          <a:ln w="12700">
            <a:miter lim="400000"/>
          </a:ln>
        </p:spPr>
      </p:pic>
      <p:pic>
        <p:nvPicPr>
          <p:cNvPr id="686" name="51_07_variable_regions_L.jpg"/>
          <p:cNvPicPr>
            <a:picLocks noChangeAspect="1"/>
          </p:cNvPicPr>
          <p:nvPr/>
        </p:nvPicPr>
        <p:blipFill>
          <a:blip r:embed="rId4">
            <a:extLst/>
          </a:blip>
          <a:srcRect l="66040" t="8354" r="28686" b="87245"/>
          <a:stretch>
            <a:fillRect/>
          </a:stretch>
        </p:blipFill>
        <p:spPr>
          <a:xfrm>
            <a:off x="7908995" y="2589671"/>
            <a:ext cx="462846" cy="243841"/>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0" name="Shape 69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691" name="Shape 691"/>
          <p:cNvSpPr/>
          <p:nvPr>
            <p:ph type="body" idx="4294967295"/>
          </p:nvPr>
        </p:nvSpPr>
        <p:spPr>
          <a:xfrm>
            <a:off x="196426" y="1815253"/>
            <a:ext cx="12505832" cy="766741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 J. Dryer and J. Claude Bennett hypothesized that during lymphocyte maturation, a variable-region gene segment is cut and combined with a constant-region gene segment, and that this is done differently in each lymphocyte, resulting in each lymphocyte having a unique “</a:t>
            </a:r>
            <a:r>
              <a:rPr i="1"/>
              <a:t>V </a:t>
            </a:r>
            <a:r>
              <a:rPr>
                <a:latin typeface="Symbol"/>
                <a:ea typeface="Symbol"/>
                <a:cs typeface="Symbol"/>
                <a:sym typeface="Symbol"/>
              </a:rPr>
              <a:t>+</a:t>
            </a:r>
            <a:r>
              <a:t> </a:t>
            </a:r>
            <a:r>
              <a:rPr i="1"/>
              <a:t>C</a:t>
            </a:r>
            <a:r>
              <a:t> gene”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Nobumichi Hozumi and Susumu Tonegawa showed that the amount of DNA in the </a:t>
            </a:r>
            <a:r>
              <a:rPr i="1"/>
              <a:t>V </a:t>
            </a:r>
            <a:r>
              <a:rPr>
                <a:latin typeface="Symbol"/>
                <a:ea typeface="Symbol"/>
                <a:cs typeface="Symbol"/>
                <a:sym typeface="Symbol"/>
              </a:rPr>
              <a:t>+</a:t>
            </a:r>
            <a:r>
              <a:t> </a:t>
            </a:r>
            <a:r>
              <a:rPr i="1"/>
              <a:t>C </a:t>
            </a:r>
            <a:r>
              <a:t>region of mature lymphocytes is shorter than it is in immature lymphocytes, as predicted by the gene-recombination hypothesis</a:t>
            </a:r>
          </a:p>
        </p:txBody>
      </p:sp>
      <p:sp>
        <p:nvSpPr>
          <p:cNvPr id="692" name="Shape 6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4" name="Shape 69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695" name="Shape 695"/>
          <p:cNvSpPr/>
          <p:nvPr>
            <p:ph type="body" idx="4294967295"/>
          </p:nvPr>
        </p:nvSpPr>
        <p:spPr>
          <a:xfrm>
            <a:off x="196426" y="1815252"/>
            <a:ext cx="12374881" cy="771257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genes for light chains have </a:t>
            </a:r>
          </a:p>
          <a:p>
            <a:pPr lvl="1" marL="836246" indent="-404446" defTabSz="1300480">
              <a:spcBef>
                <a:spcPts val="800"/>
              </a:spcBef>
              <a:buClr>
                <a:srgbClr val="9D002D"/>
              </a:buClr>
              <a:buSzPct val="100000"/>
              <a:buChar char="–"/>
              <a:defRPr>
                <a:latin typeface="Arial"/>
                <a:ea typeface="Arial"/>
                <a:cs typeface="Arial"/>
                <a:sym typeface="Arial"/>
              </a:defRPr>
            </a:pPr>
            <a:r>
              <a:t>Dozens of different </a:t>
            </a:r>
            <a:r>
              <a:rPr i="1"/>
              <a:t>V</a:t>
            </a:r>
            <a:r>
              <a:t> segments</a:t>
            </a:r>
          </a:p>
          <a:p>
            <a:pPr lvl="1" marL="836246" indent="-404446" defTabSz="1300480">
              <a:spcBef>
                <a:spcPts val="800"/>
              </a:spcBef>
              <a:buClr>
                <a:srgbClr val="9D002D"/>
              </a:buClr>
              <a:buSzPct val="100000"/>
              <a:buChar char="–"/>
              <a:defRPr>
                <a:latin typeface="Arial"/>
                <a:ea typeface="Arial"/>
                <a:cs typeface="Arial"/>
                <a:sym typeface="Arial"/>
              </a:defRPr>
            </a:pPr>
            <a:r>
              <a:t>Several different joining (</a:t>
            </a:r>
            <a:r>
              <a:rPr i="1"/>
              <a:t>J</a:t>
            </a:r>
            <a:r>
              <a:t>) segments</a:t>
            </a:r>
          </a:p>
          <a:p>
            <a:pPr lvl="1" marL="836246" indent="-404446" defTabSz="1300480">
              <a:spcBef>
                <a:spcPts val="800"/>
              </a:spcBef>
              <a:buClr>
                <a:srgbClr val="9D002D"/>
              </a:buClr>
              <a:buSzPct val="100000"/>
              <a:buChar char="–"/>
              <a:defRPr>
                <a:latin typeface="Arial"/>
                <a:ea typeface="Arial"/>
                <a:cs typeface="Arial"/>
                <a:sym typeface="Arial"/>
              </a:defRPr>
            </a:pPr>
            <a:r>
              <a:t>A single constant (</a:t>
            </a:r>
            <a:r>
              <a:rPr i="1"/>
              <a:t>C</a:t>
            </a:r>
            <a:r>
              <a:t>) segment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heavy-chain gene also has diversity (</a:t>
            </a:r>
            <a:r>
              <a:rPr i="1"/>
              <a:t>D</a:t>
            </a:r>
            <a:r>
              <a:t>) segments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genes that encode the </a:t>
            </a:r>
            <a:r>
              <a:t>α</a:t>
            </a:r>
            <a:r>
              <a:t> and </a:t>
            </a:r>
            <a:r>
              <a:t>β</a:t>
            </a:r>
            <a:r>
              <a:t> chains of the TCR have a similar arrangement of distinct segments, each with multiple versions</a:t>
            </a:r>
          </a:p>
        </p:txBody>
      </p:sp>
      <p:sp>
        <p:nvSpPr>
          <p:cNvPr id="696" name="Shape 69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a:r>
              <a:t>Immune System</a:t>
            </a:r>
          </a:p>
        </p:txBody>
      </p:sp>
      <p:sp>
        <p:nvSpPr>
          <p:cNvPr id="205" name="Shape 205"/>
          <p:cNvSpPr/>
          <p:nvPr>
            <p:ph type="body" idx="1"/>
          </p:nvPr>
        </p:nvSpPr>
        <p:spPr>
          <a:prstGeom prst="rect">
            <a:avLst/>
          </a:prstGeom>
        </p:spPr>
        <p:txBody>
          <a:bodyPr/>
          <a:lstStyle/>
          <a:p>
            <a:pPr/>
            <a:r>
              <a:t>Defense against </a:t>
            </a:r>
            <a:r>
              <a:rPr i="1">
                <a:latin typeface="Gill Sans SemiBold"/>
                <a:ea typeface="Gill Sans SemiBold"/>
                <a:cs typeface="Gill Sans SemiBold"/>
                <a:sym typeface="Gill Sans SemiBold"/>
              </a:rPr>
              <a:t>pathogens</a:t>
            </a:r>
          </a:p>
          <a:p>
            <a:pPr/>
            <a:r>
              <a:t>Removal of “worn-out” cells and tissue debris (</a:t>
            </a:r>
            <a:r>
              <a:rPr>
                <a:latin typeface="Gill Sans SemiBold"/>
                <a:ea typeface="Gill Sans SemiBold"/>
                <a:cs typeface="Gill Sans SemiBold"/>
                <a:sym typeface="Gill Sans SemiBold"/>
              </a:rPr>
              <a:t>wound healing</a:t>
            </a:r>
            <a:r>
              <a:t> and tissue repair)</a:t>
            </a:r>
          </a:p>
          <a:p>
            <a:pPr/>
            <a:r>
              <a:t>ID and destruction of </a:t>
            </a:r>
            <a:r>
              <a:rPr>
                <a:latin typeface="Gill Sans SemiBold"/>
                <a:ea typeface="Gill Sans SemiBold"/>
                <a:cs typeface="Gill Sans SemiBold"/>
                <a:sym typeface="Gill Sans SemiBold"/>
              </a:rPr>
              <a:t>abnormal cells</a:t>
            </a:r>
            <a:r>
              <a:t> that originate in the body.</a:t>
            </a:r>
          </a:p>
        </p:txBody>
      </p:sp>
      <p:sp>
        <p:nvSpPr>
          <p:cNvPr id="206" name="Shape 2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Shape 207"/>
          <p:cNvSpPr/>
          <p:nvPr/>
        </p:nvSpPr>
        <p:spPr>
          <a:xfrm>
            <a:off x="419100" y="3797300"/>
            <a:ext cx="12547600" cy="1905000"/>
          </a:xfrm>
          <a:prstGeom prst="ellipse">
            <a:avLst/>
          </a:prstGeom>
          <a:ln w="25400">
            <a:solidFill>
              <a:srgbClr val="FF2F92"/>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699" name="Shape 699"/>
          <p:cNvSpPr/>
          <p:nvPr>
            <p:ph type="body" idx="4294967295"/>
          </p:nvPr>
        </p:nvSpPr>
        <p:spPr>
          <a:xfrm>
            <a:off x="196426" y="1815252"/>
            <a:ext cx="12469708" cy="737842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Due to gene recombination, each BCR, antibody, and TCR has a unique amino acid sequence—enabling it to bind a unique epitope on an antigen </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Gene recombination is the molecular mechanism responsible for the adaptive immune system’s specificity and diversity</a:t>
            </a:r>
          </a:p>
        </p:txBody>
      </p:sp>
      <p:sp>
        <p:nvSpPr>
          <p:cNvPr id="700" name="Shape 70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02" name="51_08_gene_recombination_U.jpg"/>
          <p:cNvPicPr>
            <a:picLocks noChangeAspect="1"/>
          </p:cNvPicPr>
          <p:nvPr/>
        </p:nvPicPr>
        <p:blipFill>
          <a:blip r:embed="rId3">
            <a:extLst/>
          </a:blip>
          <a:srcRect l="0" t="0" r="0" b="3739"/>
          <a:stretch>
            <a:fillRect/>
          </a:stretch>
        </p:blipFill>
        <p:spPr>
          <a:xfrm>
            <a:off x="422204" y="1736230"/>
            <a:ext cx="12158135" cy="6044073"/>
          </a:xfrm>
          <a:prstGeom prst="rect">
            <a:avLst/>
          </a:prstGeom>
          <a:ln w="12700">
            <a:miter lim="400000"/>
          </a:ln>
        </p:spPr>
      </p:pic>
      <p:sp>
        <p:nvSpPr>
          <p:cNvPr id="703" name="Shape 70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51.8</a:t>
            </a:r>
          </a:p>
        </p:txBody>
      </p:sp>
      <p:sp>
        <p:nvSpPr>
          <p:cNvPr id="704" name="Shape 704"/>
          <p:cNvSpPr/>
          <p:nvPr/>
        </p:nvSpPr>
        <p:spPr>
          <a:xfrm>
            <a:off x="4951306" y="6179537"/>
            <a:ext cx="96091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705" name="Shape 705"/>
          <p:cNvSpPr/>
          <p:nvPr/>
        </p:nvSpPr>
        <p:spPr>
          <a:xfrm>
            <a:off x="5721208" y="7143608"/>
            <a:ext cx="63534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1</a:t>
            </a:r>
          </a:p>
        </p:txBody>
      </p:sp>
      <p:sp>
        <p:nvSpPr>
          <p:cNvPr id="706" name="Shape 706"/>
          <p:cNvSpPr/>
          <p:nvPr/>
        </p:nvSpPr>
        <p:spPr>
          <a:xfrm>
            <a:off x="2194559" y="4623929"/>
            <a:ext cx="156402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Processed mRNA:</a:t>
            </a:r>
          </a:p>
        </p:txBody>
      </p:sp>
      <p:sp>
        <p:nvSpPr>
          <p:cNvPr id="707" name="Shape 707"/>
          <p:cNvSpPr/>
          <p:nvPr/>
        </p:nvSpPr>
        <p:spPr>
          <a:xfrm>
            <a:off x="4377831" y="4422986"/>
            <a:ext cx="263137"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8" i="0"/>
              <a:t>12</a:t>
            </a:r>
          </a:p>
        </p:txBody>
      </p:sp>
      <p:sp>
        <p:nvSpPr>
          <p:cNvPr id="708" name="Shape 708"/>
          <p:cNvSpPr/>
          <p:nvPr/>
        </p:nvSpPr>
        <p:spPr>
          <a:xfrm>
            <a:off x="5199662" y="4572000"/>
            <a:ext cx="177507"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8" i="0"/>
              <a:t>3</a:t>
            </a:r>
          </a:p>
        </p:txBody>
      </p:sp>
      <p:sp>
        <p:nvSpPr>
          <p:cNvPr id="709" name="Shape 709"/>
          <p:cNvSpPr/>
          <p:nvPr/>
        </p:nvSpPr>
        <p:spPr>
          <a:xfrm>
            <a:off x="6421120" y="4470400"/>
            <a:ext cx="14110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10" name="Shape 710"/>
          <p:cNvSpPr/>
          <p:nvPr/>
        </p:nvSpPr>
        <p:spPr>
          <a:xfrm>
            <a:off x="6215662" y="3348284"/>
            <a:ext cx="14110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11" name="Shape 711"/>
          <p:cNvSpPr/>
          <p:nvPr/>
        </p:nvSpPr>
        <p:spPr>
          <a:xfrm>
            <a:off x="7421315" y="2415822"/>
            <a:ext cx="14110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12" name="Shape 712"/>
          <p:cNvSpPr/>
          <p:nvPr/>
        </p:nvSpPr>
        <p:spPr>
          <a:xfrm>
            <a:off x="5931182" y="2400017"/>
            <a:ext cx="177507"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8" i="0"/>
              <a:t>5</a:t>
            </a:r>
          </a:p>
        </p:txBody>
      </p:sp>
      <p:sp>
        <p:nvSpPr>
          <p:cNvPr id="713" name="Shape 713"/>
          <p:cNvSpPr/>
          <p:nvPr/>
        </p:nvSpPr>
        <p:spPr>
          <a:xfrm>
            <a:off x="4411697" y="3325706"/>
            <a:ext cx="177508"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8" i="0"/>
              <a:t>3</a:t>
            </a:r>
          </a:p>
        </p:txBody>
      </p:sp>
      <p:sp>
        <p:nvSpPr>
          <p:cNvPr id="714" name="Shape 714"/>
          <p:cNvSpPr/>
          <p:nvPr/>
        </p:nvSpPr>
        <p:spPr>
          <a:xfrm>
            <a:off x="3587608" y="3334737"/>
            <a:ext cx="263138" cy="2239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8" i="0"/>
              <a:t>12</a:t>
            </a:r>
          </a:p>
        </p:txBody>
      </p:sp>
      <p:sp>
        <p:nvSpPr>
          <p:cNvPr id="715" name="Shape 715"/>
          <p:cNvSpPr/>
          <p:nvPr/>
        </p:nvSpPr>
        <p:spPr>
          <a:xfrm>
            <a:off x="2282613" y="2413564"/>
            <a:ext cx="842839"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8" i="0"/>
              <a:t>1 </a:t>
            </a:r>
            <a:r>
              <a:t>V</a:t>
            </a:r>
            <a:r>
              <a:rPr baseline="-20928" i="0"/>
              <a:t>2 </a:t>
            </a:r>
            <a:r>
              <a:t>V</a:t>
            </a:r>
            <a:r>
              <a:rPr baseline="-20928" i="0"/>
              <a:t>3 </a:t>
            </a:r>
            <a:r>
              <a:t>…</a:t>
            </a:r>
          </a:p>
        </p:txBody>
      </p:sp>
      <p:sp>
        <p:nvSpPr>
          <p:cNvPr id="716" name="Shape 716"/>
          <p:cNvSpPr/>
          <p:nvPr/>
        </p:nvSpPr>
        <p:spPr>
          <a:xfrm>
            <a:off x="3596639" y="2404533"/>
            <a:ext cx="263138"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8" i="0"/>
              <a:t>40</a:t>
            </a:r>
          </a:p>
        </p:txBody>
      </p:sp>
      <p:sp>
        <p:nvSpPr>
          <p:cNvPr id="717" name="Shape 717"/>
          <p:cNvSpPr/>
          <p:nvPr/>
        </p:nvSpPr>
        <p:spPr>
          <a:xfrm>
            <a:off x="4490720" y="2397759"/>
            <a:ext cx="783717" cy="2239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8" i="0"/>
              <a:t>1 </a:t>
            </a:r>
            <a:r>
              <a:t>J</a:t>
            </a:r>
            <a:r>
              <a:rPr baseline="-20928" i="0"/>
              <a:t>2 </a:t>
            </a:r>
            <a:r>
              <a:t>J</a:t>
            </a:r>
            <a:r>
              <a:rPr baseline="-20928" i="0"/>
              <a:t>3 </a:t>
            </a:r>
            <a:r>
              <a:t>…</a:t>
            </a:r>
          </a:p>
        </p:txBody>
      </p:sp>
      <p:sp>
        <p:nvSpPr>
          <p:cNvPr id="718" name="Shape 718"/>
          <p:cNvSpPr/>
          <p:nvPr/>
        </p:nvSpPr>
        <p:spPr>
          <a:xfrm>
            <a:off x="844408" y="7143608"/>
            <a:ext cx="63534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2</a:t>
            </a:r>
          </a:p>
        </p:txBody>
      </p:sp>
      <p:sp>
        <p:nvSpPr>
          <p:cNvPr id="719" name="Shape 719"/>
          <p:cNvSpPr/>
          <p:nvPr/>
        </p:nvSpPr>
        <p:spPr>
          <a:xfrm>
            <a:off x="11392746" y="7270044"/>
            <a:ext cx="63534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3</a:t>
            </a:r>
          </a:p>
        </p:txBody>
      </p:sp>
      <p:sp>
        <p:nvSpPr>
          <p:cNvPr id="720" name="Shape 720"/>
          <p:cNvSpPr/>
          <p:nvPr/>
        </p:nvSpPr>
        <p:spPr>
          <a:xfrm>
            <a:off x="1110826" y="3594382"/>
            <a:ext cx="157348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Recombined DNA:</a:t>
            </a:r>
          </a:p>
        </p:txBody>
      </p:sp>
      <p:sp>
        <p:nvSpPr>
          <p:cNvPr id="721" name="Shape 721"/>
          <p:cNvSpPr/>
          <p:nvPr/>
        </p:nvSpPr>
        <p:spPr>
          <a:xfrm>
            <a:off x="571217" y="2659662"/>
            <a:ext cx="14645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Light-chain DNA:</a:t>
            </a:r>
          </a:p>
        </p:txBody>
      </p:sp>
      <p:sp>
        <p:nvSpPr>
          <p:cNvPr id="722" name="Shape 722"/>
          <p:cNvSpPr/>
          <p:nvPr/>
        </p:nvSpPr>
        <p:spPr>
          <a:xfrm>
            <a:off x="9046916" y="2508391"/>
            <a:ext cx="2812554"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Start with full complement</a:t>
            </a:r>
            <a:br>
              <a:rPr b="1">
                <a:latin typeface="Arial"/>
                <a:ea typeface="Arial"/>
                <a:cs typeface="Arial"/>
                <a:sym typeface="Arial"/>
              </a:rPr>
            </a:br>
            <a:r>
              <a:rPr b="1">
                <a:latin typeface="Arial"/>
                <a:ea typeface="Arial"/>
                <a:cs typeface="Arial"/>
                <a:sym typeface="Arial"/>
              </a:rPr>
              <a:t>of </a:t>
            </a:r>
            <a:r>
              <a:rPr b="1" i="1">
                <a:latin typeface="Arial"/>
                <a:ea typeface="Arial"/>
                <a:cs typeface="Arial"/>
                <a:sym typeface="Arial"/>
              </a:rPr>
              <a:t>V</a:t>
            </a:r>
            <a:r>
              <a:rPr b="1">
                <a:latin typeface="Arial"/>
                <a:ea typeface="Arial"/>
                <a:cs typeface="Arial"/>
                <a:sym typeface="Arial"/>
              </a:rPr>
              <a:t>, </a:t>
            </a:r>
            <a:r>
              <a:rPr b="1" i="1">
                <a:latin typeface="Arial"/>
                <a:ea typeface="Arial"/>
                <a:cs typeface="Arial"/>
                <a:sym typeface="Arial"/>
              </a:rPr>
              <a:t>J</a:t>
            </a:r>
            <a:r>
              <a:rPr b="1">
                <a:latin typeface="Arial"/>
                <a:ea typeface="Arial"/>
                <a:cs typeface="Arial"/>
                <a:sym typeface="Arial"/>
              </a:rPr>
              <a:t>, and </a:t>
            </a:r>
            <a:r>
              <a:rPr b="1" i="1">
                <a:latin typeface="Arial"/>
                <a:ea typeface="Arial"/>
                <a:cs typeface="Arial"/>
                <a:sym typeface="Arial"/>
              </a:rPr>
              <a:t>C</a:t>
            </a:r>
            <a:r>
              <a:rPr b="1">
                <a:latin typeface="Arial"/>
                <a:ea typeface="Arial"/>
                <a:cs typeface="Arial"/>
                <a:sym typeface="Arial"/>
              </a:rPr>
              <a:t> segments.</a:t>
            </a:r>
          </a:p>
        </p:txBody>
      </p:sp>
      <p:sp>
        <p:nvSpPr>
          <p:cNvPr id="723" name="Shape 723"/>
          <p:cNvSpPr/>
          <p:nvPr/>
        </p:nvSpPr>
        <p:spPr>
          <a:xfrm>
            <a:off x="9062719" y="3307644"/>
            <a:ext cx="2801542"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Recombine (one </a:t>
            </a:r>
            <a:r>
              <a:rPr b="1" i="1">
                <a:latin typeface="Arial"/>
                <a:ea typeface="Arial"/>
                <a:cs typeface="Arial"/>
                <a:sym typeface="Arial"/>
              </a:rPr>
              <a:t>V</a:t>
            </a:r>
            <a:r>
              <a:rPr b="1">
                <a:latin typeface="Arial"/>
                <a:ea typeface="Arial"/>
                <a:cs typeface="Arial"/>
                <a:sym typeface="Arial"/>
              </a:rPr>
              <a:t>, one </a:t>
            </a:r>
            <a:r>
              <a:rPr b="1" i="1">
                <a:latin typeface="Arial"/>
                <a:ea typeface="Arial"/>
                <a:cs typeface="Arial"/>
                <a:sym typeface="Arial"/>
              </a:rPr>
              <a:t>J</a:t>
            </a:r>
            <a:r>
              <a:rPr b="1">
                <a:latin typeface="Arial"/>
                <a:ea typeface="Arial"/>
                <a:cs typeface="Arial"/>
                <a:sym typeface="Arial"/>
              </a:rPr>
              <a:t>, </a:t>
            </a:r>
            <a:br>
              <a:rPr b="1">
                <a:latin typeface="Arial"/>
                <a:ea typeface="Arial"/>
                <a:cs typeface="Arial"/>
                <a:sym typeface="Arial"/>
              </a:rPr>
            </a:br>
            <a:r>
              <a:rPr b="1">
                <a:latin typeface="Arial"/>
                <a:ea typeface="Arial"/>
                <a:cs typeface="Arial"/>
                <a:sym typeface="Arial"/>
              </a:rPr>
              <a:t>and the </a:t>
            </a:r>
            <a:r>
              <a:rPr b="1" i="1" spc="160">
                <a:latin typeface="Arial"/>
                <a:ea typeface="Arial"/>
                <a:cs typeface="Arial"/>
                <a:sym typeface="Arial"/>
              </a:rPr>
              <a:t>C</a:t>
            </a:r>
            <a:r>
              <a:rPr b="1" spc="160">
                <a:latin typeface="Arial"/>
                <a:ea typeface="Arial"/>
                <a:cs typeface="Arial"/>
                <a:sym typeface="Arial"/>
              </a:rPr>
              <a:t>)</a:t>
            </a:r>
            <a:r>
              <a:rPr b="1">
                <a:latin typeface="Arial"/>
                <a:ea typeface="Arial"/>
                <a:cs typeface="Arial"/>
                <a:sym typeface="Arial"/>
              </a:rPr>
              <a:t>.</a:t>
            </a:r>
          </a:p>
        </p:txBody>
      </p:sp>
      <p:sp>
        <p:nvSpPr>
          <p:cNvPr id="724" name="Shape 724"/>
          <p:cNvSpPr/>
          <p:nvPr/>
        </p:nvSpPr>
        <p:spPr>
          <a:xfrm>
            <a:off x="9046916" y="4343964"/>
            <a:ext cx="2473921"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Transcription and RNA</a:t>
            </a:r>
            <a:br>
              <a:rPr b="1">
                <a:latin typeface="Arial"/>
                <a:ea typeface="Arial"/>
                <a:cs typeface="Arial"/>
                <a:sym typeface="Arial"/>
              </a:rPr>
            </a:br>
            <a:r>
              <a:rPr b="1">
                <a:latin typeface="Arial"/>
                <a:ea typeface="Arial"/>
                <a:cs typeface="Arial"/>
                <a:sym typeface="Arial"/>
              </a:rPr>
              <a:t>processing.</a:t>
            </a:r>
            <a:br>
              <a:rPr b="1">
                <a:latin typeface="Arial"/>
                <a:ea typeface="Arial"/>
                <a:cs typeface="Arial"/>
                <a:sym typeface="Arial"/>
              </a:rPr>
            </a:br>
          </a:p>
        </p:txBody>
      </p:sp>
      <p:sp>
        <p:nvSpPr>
          <p:cNvPr id="725" name="Shape 725"/>
          <p:cNvSpPr/>
          <p:nvPr/>
        </p:nvSpPr>
        <p:spPr>
          <a:xfrm>
            <a:off x="9044658" y="5350933"/>
            <a:ext cx="1356321"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Translation</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9" name="Shape 729"/>
          <p:cNvSpPr/>
          <p:nvPr>
            <p:ph type="title" idx="4294967295"/>
          </p:nvPr>
        </p:nvSpPr>
        <p:spPr>
          <a:xfrm>
            <a:off x="97084" y="97084"/>
            <a:ext cx="12480996" cy="966330"/>
          </a:xfrm>
          <a:prstGeom prst="rect">
            <a:avLst/>
          </a:prstGeom>
        </p:spPr>
        <p:txBody>
          <a:bodyPr lIns="58352" tIns="58352" rIns="58352" bIns="58352"/>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Self from Nonself, or Autoimmunity</a:t>
            </a:r>
          </a:p>
        </p:txBody>
      </p:sp>
      <p:sp>
        <p:nvSpPr>
          <p:cNvPr id="730" name="Shape 730"/>
          <p:cNvSpPr/>
          <p:nvPr>
            <p:ph type="body" idx="4294967295"/>
          </p:nvPr>
        </p:nvSpPr>
        <p:spPr>
          <a:xfrm>
            <a:off x="72248" y="1788159"/>
            <a:ext cx="12192001" cy="7412286"/>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If a B-cell receptor or T-cell receptor responded to a </a:t>
            </a:r>
            <a:r>
              <a:rPr b="1"/>
              <a:t>self molecule</a:t>
            </a:r>
            <a:r>
              <a:t>—a molecule belonging to the host—the receptor would trigger an immune response</a:t>
            </a:r>
          </a:p>
          <a:p>
            <a:pPr lvl="1" marL="836246" indent="-404446" defTabSz="1167271">
              <a:spcBef>
                <a:spcPts val="800"/>
              </a:spcBef>
              <a:buClr>
                <a:srgbClr val="9D002D"/>
              </a:buClr>
              <a:buSzPct val="100000"/>
              <a:buChar char="–"/>
              <a:defRPr>
                <a:latin typeface="Arial"/>
                <a:ea typeface="Arial"/>
                <a:cs typeface="Arial"/>
                <a:sym typeface="Arial"/>
              </a:defRPr>
            </a:pPr>
            <a:r>
              <a:t>An anti-self reaction such as this is known as </a:t>
            </a:r>
            <a:r>
              <a:rPr b="1"/>
              <a:t>autoimmunity</a:t>
            </a:r>
            <a:r>
              <a:t>, which can lead to self destruction</a:t>
            </a:r>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To avoid autoimmunity, anti-self T and B cells are destroyed before they mature</a:t>
            </a:r>
          </a:p>
        </p:txBody>
      </p:sp>
      <p:sp>
        <p:nvSpPr>
          <p:cNvPr id="731" name="Shape 73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3" name="Shape 733"/>
          <p:cNvSpPr/>
          <p:nvPr>
            <p:ph type="title" idx="4294967295"/>
          </p:nvPr>
        </p:nvSpPr>
        <p:spPr>
          <a:xfrm>
            <a:off x="97084" y="313830"/>
            <a:ext cx="12480996" cy="1169530"/>
          </a:xfrm>
          <a:prstGeom prst="rect">
            <a:avLst/>
          </a:prstGeom>
        </p:spPr>
        <p:txBody>
          <a:bodyPr lIns="58352" tIns="58352" rIns="58352" bIns="58352"/>
          <a:lstStyle>
            <a:lvl1pPr marL="628384" indent="-628384" algn="l" defTabSz="1274470">
              <a:lnSpc>
                <a:spcPct val="90000"/>
              </a:lnSpc>
              <a:defRPr b="1" sz="4312">
                <a:solidFill>
                  <a:srgbClr val="9D002D"/>
                </a:solidFill>
                <a:latin typeface="Times New Roman"/>
                <a:ea typeface="Times New Roman"/>
                <a:cs typeface="Times New Roman"/>
                <a:sym typeface="Times New Roman"/>
              </a:defRPr>
            </a:lvl1pPr>
          </a:lstStyle>
          <a:p>
            <a:pPr/>
            <a:r>
              <a:t>The Immune System Distinguishes Self from Nonself</a:t>
            </a:r>
          </a:p>
        </p:txBody>
      </p:sp>
      <p:sp>
        <p:nvSpPr>
          <p:cNvPr id="734" name="Shape 734"/>
          <p:cNvSpPr/>
          <p:nvPr>
            <p:ph type="body" idx="4294967295"/>
          </p:nvPr>
        </p:nvSpPr>
        <p:spPr>
          <a:xfrm>
            <a:off x="79022" y="2126826"/>
            <a:ext cx="12420036" cy="7215859"/>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Examples of autoimmunity:</a:t>
            </a:r>
          </a:p>
          <a:p>
            <a:pPr lvl="1" marL="836246" indent="-404446" defTabSz="1167271">
              <a:spcBef>
                <a:spcPts val="800"/>
              </a:spcBef>
              <a:buClr>
                <a:srgbClr val="9D002D"/>
              </a:buClr>
              <a:buSzPct val="100000"/>
              <a:buChar char="–"/>
              <a:defRPr>
                <a:latin typeface="Arial"/>
                <a:ea typeface="Arial"/>
                <a:cs typeface="Arial"/>
                <a:sym typeface="Arial"/>
              </a:defRPr>
            </a:pPr>
            <a:r>
              <a:t>Multiple sclerosis (MS) results from the production of anti-self T cells that attack the myelin sheath of nerve fibers, resulting in muscular and coordination problems</a:t>
            </a:r>
          </a:p>
          <a:p>
            <a:pPr lvl="1" marL="836246" indent="-404446" defTabSz="1167271">
              <a:spcBef>
                <a:spcPts val="800"/>
              </a:spcBef>
              <a:buClr>
                <a:srgbClr val="9D002D"/>
              </a:buClr>
              <a:buSzPct val="100000"/>
              <a:buChar char="–"/>
              <a:defRPr>
                <a:latin typeface="Arial"/>
                <a:ea typeface="Arial"/>
                <a:cs typeface="Arial"/>
                <a:sym typeface="Arial"/>
              </a:defRPr>
            </a:pPr>
            <a:r>
              <a:t>Rheumatoid arthritis develops when T cells and antibodies alter the lining of joints</a:t>
            </a:r>
          </a:p>
          <a:p>
            <a:pPr lvl="1" marL="836246" indent="-404446" defTabSz="1167271">
              <a:spcBef>
                <a:spcPts val="800"/>
              </a:spcBef>
              <a:buClr>
                <a:srgbClr val="9D002D"/>
              </a:buClr>
              <a:buSzPct val="100000"/>
              <a:buChar char="–"/>
              <a:defRPr>
                <a:latin typeface="Arial"/>
                <a:ea typeface="Arial"/>
                <a:cs typeface="Arial"/>
                <a:sym typeface="Arial"/>
              </a:defRPr>
            </a:pPr>
            <a:r>
              <a:t>Type 1 diabetes mellitus occurs when T cells attack </a:t>
            </a:r>
            <a:br/>
            <a:r>
              <a:t>and kill insulin-secreting cells in the pancreas, resulting in an inability to regulate blood glucose levels</a:t>
            </a:r>
          </a:p>
        </p:txBody>
      </p:sp>
      <p:sp>
        <p:nvSpPr>
          <p:cNvPr id="735" name="Shape 73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Shape 737"/>
          <p:cNvSpPr/>
          <p:nvPr>
            <p:ph type="title" idx="4294967295"/>
          </p:nvPr>
        </p:nvSpPr>
        <p:spPr>
          <a:xfrm>
            <a:off x="97083" y="225777"/>
            <a:ext cx="12690972" cy="733779"/>
          </a:xfrm>
          <a:prstGeom prst="rect">
            <a:avLst/>
          </a:prstGeom>
        </p:spPr>
        <p:txBody>
          <a:bodyPr lIns="58352" tIns="58352" rIns="58352" bIns="58352"/>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Adaptive Immunity: The Clonal Selection Theory </a:t>
            </a:r>
          </a:p>
        </p:txBody>
      </p:sp>
      <p:sp>
        <p:nvSpPr>
          <p:cNvPr id="738" name="Shape 738"/>
          <p:cNvSpPr/>
          <p:nvPr>
            <p:ph type="body" idx="4294967295"/>
          </p:nvPr>
        </p:nvSpPr>
        <p:spPr>
          <a:xfrm>
            <a:off x="79022" y="1783644"/>
            <a:ext cx="12480996" cy="7215859"/>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The </a:t>
            </a:r>
            <a:r>
              <a:rPr b="1"/>
              <a:t>clonal-selection theory </a:t>
            </a:r>
            <a:r>
              <a:t>makes four central claims and explains that lymphocytes become active during an infection</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Each lymphocyte has thousands of copies of a unique receptor on its surface. The receptor, a membrane protein, recognizes only one antigen</a:t>
            </a:r>
          </a:p>
          <a:p>
            <a:pPr lvl="1" marL="976923" indent="-545123" defTabSz="1167271">
              <a:spcBef>
                <a:spcPts val="800"/>
              </a:spcBef>
              <a:buClr>
                <a:srgbClr val="000000"/>
              </a:buClr>
              <a:buSzPct val="100000"/>
              <a:buAutoNum type="arabicPeriod" startAt="1"/>
              <a:defRPr>
                <a:latin typeface="Arial"/>
                <a:ea typeface="Arial"/>
                <a:cs typeface="Arial"/>
                <a:sym typeface="Arial"/>
              </a:defRPr>
            </a:pPr>
            <a:r>
              <a:t>The lymphocyte is activated when it binds to its specific antigen </a:t>
            </a:r>
          </a:p>
        </p:txBody>
      </p:sp>
      <p:sp>
        <p:nvSpPr>
          <p:cNvPr id="739" name="Shape 73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idx="4294967295"/>
          </p:nvPr>
        </p:nvSpPr>
        <p:spPr>
          <a:xfrm>
            <a:off x="97084" y="243839"/>
            <a:ext cx="12480996" cy="679593"/>
          </a:xfrm>
          <a:prstGeom prst="rect">
            <a:avLst/>
          </a:prstGeom>
        </p:spPr>
        <p:txBody>
          <a:bodyPr lIns="58352" tIns="58352" rIns="58352" bIns="58352"/>
          <a:lstStyle>
            <a:lvl1pPr marL="596324" indent="-596324" algn="l" defTabSz="1209446">
              <a:lnSpc>
                <a:spcPct val="90000"/>
              </a:lnSpc>
              <a:defRPr b="1" sz="4092">
                <a:solidFill>
                  <a:srgbClr val="9D002D"/>
                </a:solidFill>
                <a:latin typeface="Times New Roman"/>
                <a:ea typeface="Times New Roman"/>
                <a:cs typeface="Times New Roman"/>
                <a:sym typeface="Times New Roman"/>
              </a:defRPr>
            </a:lvl1pPr>
          </a:lstStyle>
          <a:p>
            <a:pPr/>
            <a:r>
              <a:t>The Clonal Selection Theory</a:t>
            </a:r>
          </a:p>
        </p:txBody>
      </p:sp>
      <p:sp>
        <p:nvSpPr>
          <p:cNvPr id="742" name="Shape 742"/>
          <p:cNvSpPr/>
          <p:nvPr>
            <p:ph type="body" idx="4294967295"/>
          </p:nvPr>
        </p:nvSpPr>
        <p:spPr>
          <a:xfrm>
            <a:off x="205457" y="1819768"/>
            <a:ext cx="12480997" cy="7215859"/>
          </a:xfrm>
          <a:prstGeom prst="rect">
            <a:avLst/>
          </a:prstGeom>
        </p:spPr>
        <p:txBody>
          <a:bodyPr lIns="58352" tIns="58352" rIns="58352" bIns="58352" anchor="t"/>
          <a:lstStyle/>
          <a:p>
            <a:pPr lvl="1" marL="888023" indent="-545123" defTabSz="1167271">
              <a:spcBef>
                <a:spcPts val="800"/>
              </a:spcBef>
              <a:buClr>
                <a:srgbClr val="000000"/>
              </a:buClr>
              <a:buSzPct val="100000"/>
              <a:buAutoNum type="arabicPeriod" startAt="3"/>
              <a:defRPr>
                <a:latin typeface="Arial"/>
                <a:ea typeface="Arial"/>
                <a:cs typeface="Arial"/>
                <a:sym typeface="Arial"/>
              </a:defRPr>
            </a:pPr>
            <a:r>
              <a:t>An activated lymphocyte divides and makes many identical copies of itself. In this way, specific cells </a:t>
            </a:r>
            <a:br/>
            <a:r>
              <a:t>are selected and cloned in response to an infection</a:t>
            </a:r>
          </a:p>
          <a:p>
            <a:pPr lvl="1" marL="888023" indent="-545123" defTabSz="1167271">
              <a:spcBef>
                <a:spcPts val="800"/>
              </a:spcBef>
              <a:buClr>
                <a:srgbClr val="000000"/>
              </a:buClr>
              <a:buSzPct val="100000"/>
              <a:buAutoNum type="arabicPeriod" startAt="4"/>
              <a:defRPr>
                <a:latin typeface="Arial"/>
                <a:ea typeface="Arial"/>
                <a:cs typeface="Arial"/>
                <a:sym typeface="Arial"/>
              </a:defRPr>
            </a:pPr>
            <a:r>
              <a:t>Some of the cloned cells descended from an activated lymphocyte persist after the pathogen </a:t>
            </a:r>
            <a:br/>
            <a:r>
              <a:t>is eliminated and allow a rapid response if the infection recurs</a:t>
            </a:r>
          </a:p>
        </p:txBody>
      </p:sp>
      <p:sp>
        <p:nvSpPr>
          <p:cNvPr id="743" name="Shape 74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5" name="51_09_clonal_selection_U.jpg"/>
          <p:cNvPicPr>
            <a:picLocks noChangeAspect="1"/>
          </p:cNvPicPr>
          <p:nvPr/>
        </p:nvPicPr>
        <p:blipFill>
          <a:blip r:embed="rId3">
            <a:extLst/>
          </a:blip>
          <a:srcRect l="0" t="0" r="0" b="2290"/>
          <a:stretch>
            <a:fillRect/>
          </a:stretch>
        </p:blipFill>
        <p:spPr>
          <a:xfrm>
            <a:off x="3366346" y="338666"/>
            <a:ext cx="6269850" cy="9150774"/>
          </a:xfrm>
          <a:prstGeom prst="rect">
            <a:avLst/>
          </a:prstGeom>
          <a:ln w="12700">
            <a:miter lim="400000"/>
          </a:ln>
        </p:spPr>
      </p:pic>
      <p:sp>
        <p:nvSpPr>
          <p:cNvPr id="746" name="Shape 74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51.9</a:t>
            </a:r>
          </a:p>
        </p:txBody>
      </p:sp>
      <p:sp>
        <p:nvSpPr>
          <p:cNvPr id="747" name="Shape 747"/>
          <p:cNvSpPr/>
          <p:nvPr/>
        </p:nvSpPr>
        <p:spPr>
          <a:xfrm>
            <a:off x="5066453" y="1045351"/>
            <a:ext cx="88195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Antigens</a:t>
            </a:r>
          </a:p>
        </p:txBody>
      </p:sp>
      <p:sp>
        <p:nvSpPr>
          <p:cNvPr id="748" name="Shape 748"/>
          <p:cNvSpPr/>
          <p:nvPr/>
        </p:nvSpPr>
        <p:spPr>
          <a:xfrm>
            <a:off x="7676444" y="894079"/>
            <a:ext cx="1495625" cy="1206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Antigens are</a:t>
            </a:r>
            <a:br>
              <a:rPr b="1">
                <a:latin typeface="Arial"/>
                <a:ea typeface="Arial"/>
                <a:cs typeface="Arial"/>
                <a:sym typeface="Arial"/>
              </a:rPr>
            </a:br>
            <a:r>
              <a:rPr b="1">
                <a:latin typeface="Arial"/>
                <a:ea typeface="Arial"/>
                <a:cs typeface="Arial"/>
                <a:sym typeface="Arial"/>
              </a:rPr>
              <a:t>recognized by</a:t>
            </a:r>
            <a:br>
              <a:rPr b="1">
                <a:latin typeface="Arial"/>
                <a:ea typeface="Arial"/>
                <a:cs typeface="Arial"/>
                <a:sym typeface="Arial"/>
              </a:rPr>
            </a:br>
            <a:r>
              <a:rPr b="1">
                <a:latin typeface="Arial"/>
                <a:ea typeface="Arial"/>
                <a:cs typeface="Arial"/>
                <a:sym typeface="Arial"/>
              </a:rPr>
              <a:t>receptors on</a:t>
            </a:r>
            <a:br>
              <a:rPr b="1">
                <a:latin typeface="Arial"/>
                <a:ea typeface="Arial"/>
                <a:cs typeface="Arial"/>
                <a:sym typeface="Arial"/>
              </a:rPr>
            </a:br>
            <a:r>
              <a:rPr b="1">
                <a:latin typeface="Arial"/>
                <a:ea typeface="Arial"/>
                <a:cs typeface="Arial"/>
                <a:sym typeface="Arial"/>
              </a:rPr>
              <a:t>lymphocytes.</a:t>
            </a:r>
            <a:endParaRPr b="1">
              <a:latin typeface="Arial"/>
              <a:ea typeface="Arial"/>
              <a:cs typeface="Arial"/>
              <a:sym typeface="Arial"/>
            </a:endParaRPr>
          </a:p>
        </p:txBody>
      </p:sp>
      <p:sp>
        <p:nvSpPr>
          <p:cNvPr id="749" name="Shape 749"/>
          <p:cNvSpPr/>
          <p:nvPr/>
        </p:nvSpPr>
        <p:spPr>
          <a:xfrm>
            <a:off x="7701280" y="4605866"/>
            <a:ext cx="1574702" cy="1206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Lymphocytes</a:t>
            </a:r>
            <a:br>
              <a:rPr b="1">
                <a:latin typeface="Arial"/>
                <a:ea typeface="Arial"/>
                <a:cs typeface="Arial"/>
                <a:sym typeface="Arial"/>
              </a:rPr>
            </a:br>
            <a:r>
              <a:rPr b="1">
                <a:latin typeface="Arial"/>
                <a:ea typeface="Arial"/>
                <a:cs typeface="Arial"/>
                <a:sym typeface="Arial"/>
              </a:rPr>
              <a:t>are activated</a:t>
            </a:r>
            <a:br>
              <a:rPr b="1">
                <a:latin typeface="Arial"/>
                <a:ea typeface="Arial"/>
                <a:cs typeface="Arial"/>
                <a:sym typeface="Arial"/>
              </a:rPr>
            </a:br>
            <a:r>
              <a:rPr b="1">
                <a:latin typeface="Arial"/>
                <a:ea typeface="Arial"/>
                <a:cs typeface="Arial"/>
                <a:sym typeface="Arial"/>
              </a:rPr>
              <a:t>when their</a:t>
            </a:r>
            <a:br>
              <a:rPr b="1">
                <a:latin typeface="Arial"/>
                <a:ea typeface="Arial"/>
                <a:cs typeface="Arial"/>
                <a:sym typeface="Arial"/>
              </a:rPr>
            </a:br>
            <a:r>
              <a:rPr b="1">
                <a:latin typeface="Arial"/>
                <a:ea typeface="Arial"/>
                <a:cs typeface="Arial"/>
                <a:sym typeface="Arial"/>
              </a:rPr>
              <a:t>receptor binds</a:t>
            </a:r>
            <a:br>
              <a:rPr b="1">
                <a:latin typeface="Arial"/>
                <a:ea typeface="Arial"/>
                <a:cs typeface="Arial"/>
                <a:sym typeface="Arial"/>
              </a:rPr>
            </a:br>
            <a:r>
              <a:rPr b="1">
                <a:latin typeface="Arial"/>
                <a:ea typeface="Arial"/>
                <a:cs typeface="Arial"/>
                <a:sym typeface="Arial"/>
              </a:rPr>
              <a:t>an antigen.</a:t>
            </a:r>
          </a:p>
        </p:txBody>
      </p:sp>
      <p:sp>
        <p:nvSpPr>
          <p:cNvPr id="750" name="Shape 750"/>
          <p:cNvSpPr/>
          <p:nvPr/>
        </p:nvSpPr>
        <p:spPr>
          <a:xfrm>
            <a:off x="7689991" y="6838808"/>
            <a:ext cx="1254919"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Activated</a:t>
            </a:r>
            <a:br>
              <a:rPr b="1">
                <a:latin typeface="Arial"/>
                <a:ea typeface="Arial"/>
                <a:cs typeface="Arial"/>
                <a:sym typeface="Arial"/>
              </a:rPr>
            </a:br>
            <a:r>
              <a:rPr b="1">
                <a:latin typeface="Arial"/>
                <a:ea typeface="Arial"/>
                <a:cs typeface="Arial"/>
                <a:sym typeface="Arial"/>
              </a:rPr>
              <a:t>lymphocytes</a:t>
            </a:r>
            <a:br>
              <a:rPr b="1">
                <a:latin typeface="Arial"/>
                <a:ea typeface="Arial"/>
                <a:cs typeface="Arial"/>
                <a:sym typeface="Arial"/>
              </a:rPr>
            </a:br>
            <a:r>
              <a:rPr b="1">
                <a:latin typeface="Arial"/>
                <a:ea typeface="Arial"/>
                <a:cs typeface="Arial"/>
                <a:sym typeface="Arial"/>
              </a:rPr>
              <a:t>are cloned.</a:t>
            </a:r>
          </a:p>
        </p:txBody>
      </p:sp>
      <p:sp>
        <p:nvSpPr>
          <p:cNvPr id="751" name="Shape 751"/>
          <p:cNvSpPr/>
          <p:nvPr/>
        </p:nvSpPr>
        <p:spPr>
          <a:xfrm>
            <a:off x="7714826" y="8247662"/>
            <a:ext cx="1254920"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Activated</a:t>
            </a:r>
            <a:br>
              <a:rPr b="1">
                <a:latin typeface="Arial"/>
                <a:ea typeface="Arial"/>
                <a:cs typeface="Arial"/>
                <a:sym typeface="Arial"/>
              </a:rPr>
            </a:br>
            <a:r>
              <a:rPr b="1">
                <a:latin typeface="Arial"/>
                <a:ea typeface="Arial"/>
                <a:cs typeface="Arial"/>
                <a:sym typeface="Arial"/>
              </a:rPr>
              <a:t>lymphocytes</a:t>
            </a:r>
            <a:br>
              <a:rPr b="1">
                <a:latin typeface="Arial"/>
                <a:ea typeface="Arial"/>
                <a:cs typeface="Arial"/>
                <a:sym typeface="Arial"/>
              </a:rPr>
            </a:br>
            <a:r>
              <a:rPr b="1">
                <a:latin typeface="Arial"/>
                <a:ea typeface="Arial"/>
                <a:cs typeface="Arial"/>
                <a:sym typeface="Arial"/>
              </a:rPr>
              <a:t>endure.</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 name="Shape 75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Dendritic Cells and  MHC Proteins </a:t>
            </a:r>
          </a:p>
        </p:txBody>
      </p:sp>
      <p:sp>
        <p:nvSpPr>
          <p:cNvPr id="756" name="Shape 756"/>
          <p:cNvSpPr/>
          <p:nvPr>
            <p:ph type="body" idx="4294967295"/>
          </p:nvPr>
        </p:nvSpPr>
        <p:spPr>
          <a:xfrm>
            <a:off x="205457" y="1819768"/>
            <a:ext cx="12553246"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At first, cells known as </a:t>
            </a:r>
            <a:r>
              <a:rPr b="1"/>
              <a:t>dendritic cells </a:t>
            </a:r>
            <a:r>
              <a:t>attack the antigen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dendritic cells contain proteins called </a:t>
            </a:r>
            <a:r>
              <a:rPr b="1"/>
              <a:t>MHC (major histocompatibility) proteins</a:t>
            </a:r>
            <a:r>
              <a:t>, antigen-presenting proteins that have a groove where small peptide fragments, typically 8 to 20 amino acids in length, bind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two MHC classes: </a:t>
            </a:r>
          </a:p>
          <a:p>
            <a:pPr lvl="1" marL="959338" indent="-527538" defTabSz="1300480">
              <a:spcBef>
                <a:spcPts val="800"/>
              </a:spcBef>
              <a:buClr>
                <a:srgbClr val="000000"/>
              </a:buClr>
              <a:buSzPct val="100000"/>
              <a:buAutoNum type="arabicPeriod" startAt="1"/>
              <a:defRPr>
                <a:latin typeface="Arial"/>
                <a:ea typeface="Arial"/>
                <a:cs typeface="Arial"/>
                <a:sym typeface="Arial"/>
              </a:defRPr>
            </a:pPr>
            <a:r>
              <a:t>Class I, which bind antigens inside the ER</a:t>
            </a:r>
          </a:p>
          <a:p>
            <a:pPr lvl="1" marL="959338" indent="-527538" defTabSz="1300480">
              <a:spcBef>
                <a:spcPts val="800"/>
              </a:spcBef>
              <a:buClr>
                <a:srgbClr val="000000"/>
              </a:buClr>
              <a:buSzPct val="100000"/>
              <a:buAutoNum type="arabicPeriod" startAt="1"/>
              <a:defRPr>
                <a:latin typeface="Arial"/>
                <a:ea typeface="Arial"/>
                <a:cs typeface="Arial"/>
                <a:sym typeface="Arial"/>
              </a:defRPr>
            </a:pPr>
            <a:r>
              <a:t>Class II, which bind antigens inside endosomes</a:t>
            </a:r>
          </a:p>
        </p:txBody>
      </p:sp>
      <p:sp>
        <p:nvSpPr>
          <p:cNvPr id="757" name="Shape 75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9" name="51_10_MHC_structure_U.jpg"/>
          <p:cNvPicPr>
            <a:picLocks noChangeAspect="1"/>
          </p:cNvPicPr>
          <p:nvPr/>
        </p:nvPicPr>
        <p:blipFill>
          <a:blip r:embed="rId3">
            <a:extLst/>
          </a:blip>
          <a:srcRect l="0" t="0" r="0" b="2890"/>
          <a:stretch>
            <a:fillRect/>
          </a:stretch>
        </p:blipFill>
        <p:spPr>
          <a:xfrm>
            <a:off x="3515359" y="812799"/>
            <a:ext cx="5974082" cy="7890935"/>
          </a:xfrm>
          <a:prstGeom prst="rect">
            <a:avLst/>
          </a:prstGeom>
          <a:ln w="12700">
            <a:miter lim="400000"/>
          </a:ln>
        </p:spPr>
      </p:pic>
      <p:sp>
        <p:nvSpPr>
          <p:cNvPr id="760" name="Shape 760"/>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51.10</a:t>
            </a:r>
          </a:p>
        </p:txBody>
      </p:sp>
      <p:sp>
        <p:nvSpPr>
          <p:cNvPr id="761" name="Shape 761"/>
          <p:cNvSpPr/>
          <p:nvPr/>
        </p:nvSpPr>
        <p:spPr>
          <a:xfrm>
            <a:off x="6145670" y="826346"/>
            <a:ext cx="295875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latin typeface="Arial"/>
                <a:ea typeface="Arial"/>
                <a:cs typeface="Arial"/>
                <a:sym typeface="Arial"/>
              </a:defRPr>
            </a:lvl1pPr>
          </a:lstStyle>
          <a:p>
            <a:pPr/>
            <a:r>
              <a:t>Antigen-binding site</a:t>
            </a:r>
          </a:p>
        </p:txBody>
      </p:sp>
      <p:sp>
        <p:nvSpPr>
          <p:cNvPr id="762" name="Shape 762"/>
          <p:cNvSpPr/>
          <p:nvPr/>
        </p:nvSpPr>
        <p:spPr>
          <a:xfrm>
            <a:off x="3616959" y="1824284"/>
            <a:ext cx="1316733" cy="6666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Antigen</a:t>
            </a:r>
            <a:br/>
            <a:r>
              <a:t>fragment</a:t>
            </a:r>
          </a:p>
        </p:txBody>
      </p:sp>
      <p:sp>
        <p:nvSpPr>
          <p:cNvPr id="763" name="Shape 763"/>
          <p:cNvSpPr/>
          <p:nvPr/>
        </p:nvSpPr>
        <p:spPr>
          <a:xfrm>
            <a:off x="3580835" y="3524391"/>
            <a:ext cx="1045568" cy="6666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MHC</a:t>
            </a:r>
            <a:br/>
            <a:r>
              <a:t>protein</a:t>
            </a:r>
          </a:p>
        </p:txBody>
      </p:sp>
      <p:sp>
        <p:nvSpPr>
          <p:cNvPr id="764" name="Shape 764"/>
          <p:cNvSpPr/>
          <p:nvPr/>
        </p:nvSpPr>
        <p:spPr>
          <a:xfrm>
            <a:off x="3580835" y="7653866"/>
            <a:ext cx="2299594"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MHC</a:t>
            </a:r>
            <a:br/>
            <a:r>
              <a:t>transmembrane</a:t>
            </a:r>
            <a:br/>
            <a:r>
              <a:t>domains</a:t>
            </a:r>
          </a:p>
        </p:txBody>
      </p:sp>
      <p:sp>
        <p:nvSpPr>
          <p:cNvPr id="765" name="Shape 765"/>
          <p:cNvSpPr/>
          <p:nvPr/>
        </p:nvSpPr>
        <p:spPr>
          <a:xfrm rot="5400000">
            <a:off x="7579359" y="151270"/>
            <a:ext cx="275450" cy="2334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766" name="Shape 766"/>
          <p:cNvSpPr/>
          <p:nvPr/>
        </p:nvSpPr>
        <p:spPr>
          <a:xfrm>
            <a:off x="4876800" y="2034257"/>
            <a:ext cx="262579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67" name="Shape 767"/>
          <p:cNvSpPr/>
          <p:nvPr/>
        </p:nvSpPr>
        <p:spPr>
          <a:xfrm>
            <a:off x="4418471" y="3695982"/>
            <a:ext cx="2325512" cy="225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ph type="title" idx="4294967295"/>
          </p:nvPr>
        </p:nvSpPr>
        <p:spPr>
          <a:xfrm>
            <a:off x="76764" y="273191"/>
            <a:ext cx="12480996" cy="1169529"/>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Dendritic Cells Arrive at a Wound</a:t>
            </a:r>
          </a:p>
        </p:txBody>
      </p:sp>
      <p:sp>
        <p:nvSpPr>
          <p:cNvPr id="772" name="Shape 772"/>
          <p:cNvSpPr/>
          <p:nvPr>
            <p:ph type="body" idx="4294967295"/>
          </p:nvPr>
        </p:nvSpPr>
        <p:spPr>
          <a:xfrm>
            <a:off x="205457" y="1819768"/>
            <a:ext cx="12480997" cy="76267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dendritic cells arrive at a wound, five actions occur:</a:t>
            </a:r>
            <a:endParaRPr sz="24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Dendritic cells ingest antigens present at the wound</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antigen enters a membrane-bound compartment inside the cell</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An enzyme complex breaks the proteins into pieces, which then become bound to an MHC protein</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MHC–antigen complex is transported to the cell surface</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MHC–antigen complex is displayed on the cell surface</a:t>
            </a:r>
          </a:p>
        </p:txBody>
      </p:sp>
      <p:sp>
        <p:nvSpPr>
          <p:cNvPr id="773" name="Shape 77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